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5"/>
  </p:notesMasterIdLst>
  <p:sldIdLst>
    <p:sldId id="256" r:id="rId2"/>
    <p:sldId id="390"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1pPr>
    <a:lvl2pPr marL="0" marR="0" indent="3429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2pPr>
    <a:lvl3pPr marL="0" marR="0" indent="6858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3pPr>
    <a:lvl4pPr marL="0" marR="0" indent="10287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4pPr>
    <a:lvl5pPr marL="0" marR="0" indent="13716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5pPr>
    <a:lvl6pPr marL="0" marR="0" indent="17145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6pPr>
    <a:lvl7pPr marL="0" marR="0" indent="20574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7pPr>
    <a:lvl8pPr marL="0" marR="0" indent="24003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8pPr>
    <a:lvl9pPr marL="0" marR="0" indent="27432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a:fontRef idx="minor">
          <a:srgbClr val="818181"/>
        </a:fontRef>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a:fontRef idx="minor">
          <a:srgbClr val="818181"/>
        </a:fontRef>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a:fontRef idx="minor">
          <a:srgbClr val="818181"/>
        </a:fontRef>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a:fontRef idx="minor">
          <a:srgbClr val="818181"/>
        </a:fontRef>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a:fontRef idx="minor">
          <a:srgbClr val="818181"/>
        </a:fontRef>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818181"/>
        </a:fontRef>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Ref idx="minor">
          <a:srgbClr val="818181"/>
        </a:fontRef>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2" name="Shape 322"/>
          <p:cNvSpPr>
            <a:spLocks noGrp="1" noRot="1" noChangeAspect="1"/>
          </p:cNvSpPr>
          <p:nvPr>
            <p:ph type="sldImg"/>
          </p:nvPr>
        </p:nvSpPr>
        <p:spPr>
          <a:xfrm>
            <a:off x="1143000" y="685800"/>
            <a:ext cx="4572000" cy="3429000"/>
          </a:xfrm>
          <a:prstGeom prst="rect">
            <a:avLst/>
          </a:prstGeom>
        </p:spPr>
        <p:txBody>
          <a:bodyPr/>
          <a:lstStyle/>
          <a:p>
            <a:endParaRPr/>
          </a:p>
        </p:txBody>
      </p:sp>
      <p:sp>
        <p:nvSpPr>
          <p:cNvPr id="323" name="Shape 32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mn-lt"/>
        <a:ea typeface="+mn-ea"/>
        <a:cs typeface="+mn-cs"/>
        <a:sym typeface="Arial"/>
      </a:defRPr>
    </a:lvl1pPr>
    <a:lvl2pPr indent="228600" defTabSz="584200" latinLnBrk="0">
      <a:defRPr sz="2200">
        <a:latin typeface="+mn-lt"/>
        <a:ea typeface="+mn-ea"/>
        <a:cs typeface="+mn-cs"/>
        <a:sym typeface="Arial"/>
      </a:defRPr>
    </a:lvl2pPr>
    <a:lvl3pPr indent="457200" defTabSz="584200" latinLnBrk="0">
      <a:defRPr sz="2200">
        <a:latin typeface="+mn-lt"/>
        <a:ea typeface="+mn-ea"/>
        <a:cs typeface="+mn-cs"/>
        <a:sym typeface="Arial"/>
      </a:defRPr>
    </a:lvl3pPr>
    <a:lvl4pPr indent="685800" defTabSz="584200" latinLnBrk="0">
      <a:defRPr sz="2200">
        <a:latin typeface="+mn-lt"/>
        <a:ea typeface="+mn-ea"/>
        <a:cs typeface="+mn-cs"/>
        <a:sym typeface="Arial"/>
      </a:defRPr>
    </a:lvl4pPr>
    <a:lvl5pPr indent="914400" defTabSz="584200" latinLnBrk="0">
      <a:defRPr sz="2200">
        <a:latin typeface="+mn-lt"/>
        <a:ea typeface="+mn-ea"/>
        <a:cs typeface="+mn-cs"/>
        <a:sym typeface="Arial"/>
      </a:defRPr>
    </a:lvl5pPr>
    <a:lvl6pPr indent="1143000" defTabSz="584200" latinLnBrk="0">
      <a:defRPr sz="2200">
        <a:latin typeface="+mn-lt"/>
        <a:ea typeface="+mn-ea"/>
        <a:cs typeface="+mn-cs"/>
        <a:sym typeface="Arial"/>
      </a:defRPr>
    </a:lvl6pPr>
    <a:lvl7pPr indent="1371600" defTabSz="584200" latinLnBrk="0">
      <a:defRPr sz="2200">
        <a:latin typeface="+mn-lt"/>
        <a:ea typeface="+mn-ea"/>
        <a:cs typeface="+mn-cs"/>
        <a:sym typeface="Arial"/>
      </a:defRPr>
    </a:lvl7pPr>
    <a:lvl8pPr indent="1600200" defTabSz="584200" latinLnBrk="0">
      <a:defRPr sz="2200">
        <a:latin typeface="+mn-lt"/>
        <a:ea typeface="+mn-ea"/>
        <a:cs typeface="+mn-cs"/>
        <a:sym typeface="Arial"/>
      </a:defRPr>
    </a:lvl8pPr>
    <a:lvl9pPr indent="1828800" defTabSz="584200" latinLnBrk="0">
      <a:defRPr sz="2200">
        <a:latin typeface="+mn-lt"/>
        <a:ea typeface="+mn-ea"/>
        <a:cs typeface="+mn-cs"/>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Shape 390"/>
          <p:cNvSpPr>
            <a:spLocks noGrp="1" noRot="1" noChangeAspect="1"/>
          </p:cNvSpPr>
          <p:nvPr>
            <p:ph type="sldImg"/>
          </p:nvPr>
        </p:nvSpPr>
        <p:spPr>
          <a:prstGeom prst="rect">
            <a:avLst/>
          </a:prstGeom>
        </p:spPr>
        <p:txBody>
          <a:bodyPr/>
          <a:lstStyle/>
          <a:p>
            <a:endParaRPr/>
          </a:p>
        </p:txBody>
      </p:sp>
      <p:sp>
        <p:nvSpPr>
          <p:cNvPr id="391" name="Shape 391"/>
          <p:cNvSpPr>
            <a:spLocks noGrp="1"/>
          </p:cNvSpPr>
          <p:nvPr>
            <p:ph type="body" sz="quarter" idx="1"/>
          </p:nvPr>
        </p:nvSpPr>
        <p:spPr>
          <a:prstGeom prst="rect">
            <a:avLst/>
          </a:prstGeom>
        </p:spPr>
        <p:txBody>
          <a:bodyPr/>
          <a:lstStyle/>
          <a:p>
            <a:r>
              <a:t>The Ur Room at the British Museum.</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13"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2"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103"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104"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105"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106"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107" name="Image"/>
          <p:cNvSpPr>
            <a:spLocks noGrp="1"/>
          </p:cNvSpPr>
          <p:nvPr>
            <p:ph type="pic" idx="26"/>
          </p:nvPr>
        </p:nvSpPr>
        <p:spPr>
          <a:xfrm>
            <a:off x="368300" y="-355600"/>
            <a:ext cx="12268200" cy="8178800"/>
          </a:xfrm>
          <a:prstGeom prst="rect">
            <a:avLst/>
          </a:prstGeom>
        </p:spPr>
        <p:txBody>
          <a:bodyPr lIns="91439" tIns="45719" rIns="91439" bIns="45719" anchor="t"/>
          <a:lstStyle/>
          <a:p>
            <a:endParaRPr/>
          </a:p>
        </p:txBody>
      </p:sp>
      <p:sp>
        <p:nvSpPr>
          <p:cNvPr id="108"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109"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18" name="Image"/>
          <p:cNvSpPr>
            <a:spLocks noGrp="1"/>
          </p:cNvSpPr>
          <p:nvPr>
            <p:ph type="pic" idx="21"/>
          </p:nvPr>
        </p:nvSpPr>
        <p:spPr>
          <a:xfrm>
            <a:off x="368300" y="228600"/>
            <a:ext cx="12268200" cy="8178800"/>
          </a:xfrm>
          <a:prstGeom prst="rect">
            <a:avLst/>
          </a:prstGeom>
        </p:spPr>
        <p:txBody>
          <a:bodyPr lIns="91439" tIns="45719" rIns="91439" bIns="45719" anchor="t"/>
          <a:lstStyle/>
          <a:p>
            <a:endParaRPr/>
          </a:p>
        </p:txBody>
      </p:sp>
      <p:sp>
        <p:nvSpPr>
          <p:cNvPr id="119"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20"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5C89A5"/>
                </a:solidFill>
              </a:defRPr>
            </a:lvl2pPr>
            <a:lvl3pPr marL="0" indent="0">
              <a:spcBef>
                <a:spcPts val="0"/>
              </a:spcBef>
              <a:buSzTx/>
              <a:buNone/>
              <a:defRPr sz="2400" b="1" cap="all">
                <a:solidFill>
                  <a:srgbClr val="5C89A5"/>
                </a:solidFill>
              </a:defRPr>
            </a:lvl3pPr>
            <a:lvl4pPr marL="0" indent="0">
              <a:spcBef>
                <a:spcPts val="0"/>
              </a:spcBef>
              <a:buSzTx/>
              <a:buNone/>
              <a:defRPr sz="2400" b="1" cap="all">
                <a:solidFill>
                  <a:srgbClr val="5C89A5"/>
                </a:solidFill>
              </a:defRPr>
            </a:lvl4pPr>
            <a:lvl5pPr marL="0" indent="0">
              <a:spcBef>
                <a:spcPts val="0"/>
              </a:spcBef>
              <a:buSzTx/>
              <a:buNone/>
              <a:defRPr sz="2400" b="1" cap="all">
                <a:solidFill>
                  <a:srgbClr val="5C89A5"/>
                </a:solidFill>
              </a:defRPr>
            </a:lvl5pPr>
          </a:lstStyle>
          <a:p>
            <a:r>
              <a:t>Body Level One</a:t>
            </a:r>
          </a:p>
          <a:p>
            <a:pPr lvl="1"/>
            <a:r>
              <a:t>Body Level Two</a:t>
            </a:r>
          </a:p>
          <a:p>
            <a:pPr lvl="2"/>
            <a:r>
              <a:t>Body Level Three</a:t>
            </a:r>
          </a:p>
          <a:p>
            <a:pPr lvl="3"/>
            <a:r>
              <a:t>Body Level Four</a:t>
            </a:r>
          </a:p>
          <a:p>
            <a:pPr lvl="4"/>
            <a:r>
              <a:t>Body Level Five</a:t>
            </a: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29" name="Image"/>
          <p:cNvSpPr>
            <a:spLocks noGrp="1"/>
          </p:cNvSpPr>
          <p:nvPr>
            <p:ph type="pic" idx="21"/>
          </p:nvPr>
        </p:nvSpPr>
        <p:spPr>
          <a:xfrm>
            <a:off x="-2514600" y="368300"/>
            <a:ext cx="11849100" cy="7899400"/>
          </a:xfrm>
          <a:prstGeom prst="rect">
            <a:avLst/>
          </a:prstGeom>
        </p:spPr>
        <p:txBody>
          <a:bodyPr lIns="91439" tIns="45719" rIns="91439" bIns="45719" anchor="t"/>
          <a:lstStyle/>
          <a:p>
            <a:endParaRPr/>
          </a:p>
        </p:txBody>
      </p:sp>
      <p:sp>
        <p:nvSpPr>
          <p:cNvPr id="130" name="Image"/>
          <p:cNvSpPr>
            <a:spLocks noGrp="1"/>
          </p:cNvSpPr>
          <p:nvPr>
            <p:ph type="pic" idx="22"/>
          </p:nvPr>
        </p:nvSpPr>
        <p:spPr>
          <a:xfrm>
            <a:off x="6540500" y="-254000"/>
            <a:ext cx="6096000" cy="9144000"/>
          </a:xfrm>
          <a:prstGeom prst="rect">
            <a:avLst/>
          </a:prstGeom>
        </p:spPr>
        <p:txBody>
          <a:bodyPr lIns="91439" tIns="45719" rIns="91439" bIns="45719" anchor="t"/>
          <a:lstStyle/>
          <a:p>
            <a:endParaRPr/>
          </a:p>
        </p:txBody>
      </p:sp>
      <p:sp>
        <p:nvSpPr>
          <p:cNvPr id="131"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32"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41" name="Image"/>
          <p:cNvSpPr>
            <a:spLocks noGrp="1"/>
          </p:cNvSpPr>
          <p:nvPr>
            <p:ph type="pic" sz="quarter" idx="21"/>
          </p:nvPr>
        </p:nvSpPr>
        <p:spPr>
          <a:xfrm>
            <a:off x="8597900" y="3289300"/>
            <a:ext cx="4038600" cy="6057901"/>
          </a:xfrm>
          <a:prstGeom prst="rect">
            <a:avLst/>
          </a:prstGeom>
        </p:spPr>
        <p:txBody>
          <a:bodyPr lIns="91439" tIns="45719" rIns="91439" bIns="45719" anchor="t"/>
          <a:lstStyle/>
          <a:p>
            <a:endParaRPr/>
          </a:p>
        </p:txBody>
      </p:sp>
      <p:sp>
        <p:nvSpPr>
          <p:cNvPr id="142" name="Image"/>
          <p:cNvSpPr>
            <a:spLocks noGrp="1"/>
          </p:cNvSpPr>
          <p:nvPr>
            <p:ph type="pic" idx="22"/>
          </p:nvPr>
        </p:nvSpPr>
        <p:spPr>
          <a:xfrm>
            <a:off x="-1485900" y="368300"/>
            <a:ext cx="11849100" cy="7899400"/>
          </a:xfrm>
          <a:prstGeom prst="rect">
            <a:avLst/>
          </a:prstGeom>
        </p:spPr>
        <p:txBody>
          <a:bodyPr lIns="91439" tIns="45719" rIns="91439" bIns="45719" anchor="t"/>
          <a:lstStyle/>
          <a:p>
            <a:endParaRPr/>
          </a:p>
        </p:txBody>
      </p:sp>
      <p:sp>
        <p:nvSpPr>
          <p:cNvPr id="143" name="Image"/>
          <p:cNvSpPr>
            <a:spLocks noGrp="1"/>
          </p:cNvSpPr>
          <p:nvPr>
            <p:ph type="pic" sz="quarter" idx="23"/>
          </p:nvPr>
        </p:nvSpPr>
        <p:spPr>
          <a:xfrm>
            <a:off x="8597900" y="-698500"/>
            <a:ext cx="4038600" cy="6057901"/>
          </a:xfrm>
          <a:prstGeom prst="rect">
            <a:avLst/>
          </a:prstGeom>
        </p:spPr>
        <p:txBody>
          <a:bodyPr lIns="91439" tIns="45719" rIns="91439" bIns="45719" anchor="t"/>
          <a:lstStyle/>
          <a:p>
            <a:endParaRPr/>
          </a:p>
        </p:txBody>
      </p:sp>
      <p:sp>
        <p:nvSpPr>
          <p:cNvPr id="14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4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54" name="Image"/>
          <p:cNvSpPr>
            <a:spLocks noGrp="1"/>
          </p:cNvSpPr>
          <p:nvPr>
            <p:ph type="pic" idx="21"/>
          </p:nvPr>
        </p:nvSpPr>
        <p:spPr>
          <a:xfrm>
            <a:off x="-1485900" y="368300"/>
            <a:ext cx="11849100" cy="7899400"/>
          </a:xfrm>
          <a:prstGeom prst="rect">
            <a:avLst/>
          </a:prstGeom>
        </p:spPr>
        <p:txBody>
          <a:bodyPr lIns="91439" tIns="45719" rIns="91439" bIns="45719" anchor="t"/>
          <a:lstStyle/>
          <a:p>
            <a:endParaRPr/>
          </a:p>
        </p:txBody>
      </p:sp>
      <p:sp>
        <p:nvSpPr>
          <p:cNvPr id="155" name="Image"/>
          <p:cNvSpPr>
            <a:spLocks noGrp="1"/>
          </p:cNvSpPr>
          <p:nvPr>
            <p:ph type="pic" sz="quarter" idx="22"/>
          </p:nvPr>
        </p:nvSpPr>
        <p:spPr>
          <a:xfrm>
            <a:off x="8597900" y="3949700"/>
            <a:ext cx="4038600" cy="6057900"/>
          </a:xfrm>
          <a:prstGeom prst="rect">
            <a:avLst/>
          </a:prstGeom>
        </p:spPr>
        <p:txBody>
          <a:bodyPr lIns="91439" tIns="45719" rIns="91439" bIns="45719" anchor="t"/>
          <a:lstStyle/>
          <a:p>
            <a:endParaRPr/>
          </a:p>
        </p:txBody>
      </p:sp>
      <p:sp>
        <p:nvSpPr>
          <p:cNvPr id="156" name="Image"/>
          <p:cNvSpPr>
            <a:spLocks noGrp="1"/>
          </p:cNvSpPr>
          <p:nvPr>
            <p:ph type="pic" sz="quarter" idx="23"/>
          </p:nvPr>
        </p:nvSpPr>
        <p:spPr>
          <a:xfrm>
            <a:off x="8597900" y="-1371600"/>
            <a:ext cx="4038600" cy="6057901"/>
          </a:xfrm>
          <a:prstGeom prst="rect">
            <a:avLst/>
          </a:prstGeom>
        </p:spPr>
        <p:txBody>
          <a:bodyPr lIns="91439" tIns="45719" rIns="91439" bIns="45719" anchor="t"/>
          <a:lstStyle/>
          <a:p>
            <a:endParaRPr/>
          </a:p>
        </p:txBody>
      </p:sp>
      <p:sp>
        <p:nvSpPr>
          <p:cNvPr id="157" name="Image"/>
          <p:cNvSpPr>
            <a:spLocks noGrp="1"/>
          </p:cNvSpPr>
          <p:nvPr>
            <p:ph type="pic" sz="quarter" idx="24"/>
          </p:nvPr>
        </p:nvSpPr>
        <p:spPr>
          <a:xfrm>
            <a:off x="8597900" y="1295400"/>
            <a:ext cx="4038600" cy="6057901"/>
          </a:xfrm>
          <a:prstGeom prst="rect">
            <a:avLst/>
          </a:prstGeom>
        </p:spPr>
        <p:txBody>
          <a:bodyPr lIns="91439" tIns="45719" rIns="91439" bIns="45719" anchor="t"/>
          <a:lstStyle/>
          <a:p>
            <a:endParaRPr/>
          </a:p>
        </p:txBody>
      </p:sp>
      <p:sp>
        <p:nvSpPr>
          <p:cNvPr id="158"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59"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68" name="Image"/>
          <p:cNvSpPr>
            <a:spLocks noGrp="1"/>
          </p:cNvSpPr>
          <p:nvPr>
            <p:ph type="pic" sz="half" idx="21"/>
          </p:nvPr>
        </p:nvSpPr>
        <p:spPr>
          <a:xfrm>
            <a:off x="596900" y="3733800"/>
            <a:ext cx="7924800" cy="5283200"/>
          </a:xfrm>
          <a:prstGeom prst="rect">
            <a:avLst/>
          </a:prstGeom>
        </p:spPr>
        <p:txBody>
          <a:bodyPr lIns="91439" tIns="45719" rIns="91439" bIns="45719" anchor="t"/>
          <a:lstStyle/>
          <a:p>
            <a:endParaRPr/>
          </a:p>
        </p:txBody>
      </p:sp>
      <p:sp>
        <p:nvSpPr>
          <p:cNvPr id="169" name="Image"/>
          <p:cNvSpPr>
            <a:spLocks noGrp="1"/>
          </p:cNvSpPr>
          <p:nvPr>
            <p:ph type="pic" sz="quarter" idx="22"/>
          </p:nvPr>
        </p:nvSpPr>
        <p:spPr>
          <a:xfrm>
            <a:off x="4483100" y="-698500"/>
            <a:ext cx="4038600" cy="6057901"/>
          </a:xfrm>
          <a:prstGeom prst="rect">
            <a:avLst/>
          </a:prstGeom>
        </p:spPr>
        <p:txBody>
          <a:bodyPr lIns="91439" tIns="45719" rIns="91439" bIns="45719" anchor="t"/>
          <a:lstStyle/>
          <a:p>
            <a:endParaRPr/>
          </a:p>
        </p:txBody>
      </p:sp>
      <p:sp>
        <p:nvSpPr>
          <p:cNvPr id="170" name="Image"/>
          <p:cNvSpPr>
            <a:spLocks noGrp="1"/>
          </p:cNvSpPr>
          <p:nvPr>
            <p:ph type="pic" sz="quarter" idx="23"/>
          </p:nvPr>
        </p:nvSpPr>
        <p:spPr>
          <a:xfrm>
            <a:off x="368300" y="3289300"/>
            <a:ext cx="4038600" cy="6057900"/>
          </a:xfrm>
          <a:prstGeom prst="rect">
            <a:avLst/>
          </a:prstGeom>
        </p:spPr>
        <p:txBody>
          <a:bodyPr lIns="91439" tIns="45719" rIns="91439" bIns="45719" anchor="t"/>
          <a:lstStyle/>
          <a:p>
            <a:endParaRPr/>
          </a:p>
        </p:txBody>
      </p:sp>
      <p:sp>
        <p:nvSpPr>
          <p:cNvPr id="171" name="Image"/>
          <p:cNvSpPr>
            <a:spLocks noGrp="1"/>
          </p:cNvSpPr>
          <p:nvPr>
            <p:ph type="pic" sz="quarter" idx="24"/>
          </p:nvPr>
        </p:nvSpPr>
        <p:spPr>
          <a:xfrm>
            <a:off x="-546100" y="368300"/>
            <a:ext cx="5867400" cy="3911600"/>
          </a:xfrm>
          <a:prstGeom prst="rect">
            <a:avLst/>
          </a:prstGeom>
        </p:spPr>
        <p:txBody>
          <a:bodyPr lIns="91439" tIns="45719" rIns="91439" bIns="45719" anchor="t"/>
          <a:lstStyle/>
          <a:p>
            <a:endParaRPr/>
          </a:p>
        </p:txBody>
      </p:sp>
      <p:sp>
        <p:nvSpPr>
          <p:cNvPr id="172" name="Image"/>
          <p:cNvSpPr>
            <a:spLocks noGrp="1"/>
          </p:cNvSpPr>
          <p:nvPr>
            <p:ph type="pic" sz="quarter" idx="25"/>
          </p:nvPr>
        </p:nvSpPr>
        <p:spPr>
          <a:xfrm>
            <a:off x="8597900" y="3289300"/>
            <a:ext cx="4038600" cy="6057901"/>
          </a:xfrm>
          <a:prstGeom prst="rect">
            <a:avLst/>
          </a:prstGeom>
        </p:spPr>
        <p:txBody>
          <a:bodyPr lIns="91439" tIns="45719" rIns="91439" bIns="45719" anchor="t"/>
          <a:lstStyle/>
          <a:p>
            <a:endParaRPr/>
          </a:p>
        </p:txBody>
      </p:sp>
      <p:sp>
        <p:nvSpPr>
          <p:cNvPr id="173" name="Image"/>
          <p:cNvSpPr>
            <a:spLocks noGrp="1"/>
          </p:cNvSpPr>
          <p:nvPr>
            <p:ph type="pic" sz="quarter" idx="26"/>
          </p:nvPr>
        </p:nvSpPr>
        <p:spPr>
          <a:xfrm>
            <a:off x="8597900" y="-711200"/>
            <a:ext cx="4038600" cy="6057900"/>
          </a:xfrm>
          <a:prstGeom prst="rect">
            <a:avLst/>
          </a:prstGeom>
        </p:spPr>
        <p:txBody>
          <a:bodyPr lIns="91439" tIns="45719" rIns="91439" bIns="45719" anchor="t"/>
          <a:lstStyle/>
          <a:p>
            <a:endParaRPr/>
          </a:p>
        </p:txBody>
      </p:sp>
      <p:sp>
        <p:nvSpPr>
          <p:cNvPr id="17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7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1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1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93" name="Image"/>
          <p:cNvSpPr>
            <a:spLocks noGrp="1"/>
          </p:cNvSpPr>
          <p:nvPr>
            <p:ph type="pic" sz="half" idx="21"/>
          </p:nvPr>
        </p:nvSpPr>
        <p:spPr>
          <a:xfrm>
            <a:off x="7670800" y="2413000"/>
            <a:ext cx="4292600" cy="6438900"/>
          </a:xfrm>
          <a:prstGeom prst="rect">
            <a:avLst/>
          </a:prstGeom>
          <a:ln w="9525">
            <a:round/>
          </a:ln>
        </p:spPr>
        <p:txBody>
          <a:bodyPr lIns="91439" tIns="45719" rIns="91439" bIns="45719" anchor="t"/>
          <a:lstStyle/>
          <a:p>
            <a:endParaRPr/>
          </a:p>
        </p:txBody>
      </p:sp>
      <p:sp>
        <p:nvSpPr>
          <p:cNvPr id="194" name="Title Text"/>
          <p:cNvSpPr txBox="1">
            <a:spLocks noGrp="1"/>
          </p:cNvSpPr>
          <p:nvPr>
            <p:ph type="title"/>
          </p:nvPr>
        </p:nvSpPr>
        <p:spPr>
          <a:prstGeom prst="rect">
            <a:avLst/>
          </a:prstGeom>
        </p:spPr>
        <p:txBody>
          <a:bodyPr/>
          <a:lstStyle/>
          <a:p>
            <a:r>
              <a:t>Title Text</a:t>
            </a:r>
          </a:p>
        </p:txBody>
      </p:sp>
      <p:sp>
        <p:nvSpPr>
          <p:cNvPr id="195"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203" name="Title Text"/>
          <p:cNvSpPr txBox="1">
            <a:spLocks noGrp="1"/>
          </p:cNvSpPr>
          <p:nvPr>
            <p:ph type="title"/>
          </p:nvPr>
        </p:nvSpPr>
        <p:spPr>
          <a:prstGeom prst="rect">
            <a:avLst/>
          </a:prstGeom>
        </p:spPr>
        <p:txBody>
          <a:bodyPr/>
          <a:lstStyle/>
          <a:p>
            <a:r>
              <a:t>Title Text</a:t>
            </a:r>
          </a:p>
        </p:txBody>
      </p:sp>
      <p:sp>
        <p:nvSpPr>
          <p:cNvPr id="204"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212" name="Title Text"/>
          <p:cNvSpPr txBox="1">
            <a:spLocks noGrp="1"/>
          </p:cNvSpPr>
          <p:nvPr>
            <p:ph type="title"/>
          </p:nvPr>
        </p:nvSpPr>
        <p:spPr>
          <a:prstGeom prst="rect">
            <a:avLst/>
          </a:prstGeom>
        </p:spPr>
        <p:txBody>
          <a:bodyPr/>
          <a:lstStyle/>
          <a:p>
            <a:r>
              <a:t>Title Text</a:t>
            </a:r>
          </a:p>
        </p:txBody>
      </p:sp>
      <p:sp>
        <p:nvSpPr>
          <p:cNvPr id="213" name="Body Level One…"/>
          <p:cNvSpPr txBox="1">
            <a:spLocks noGrp="1"/>
          </p:cNvSpPr>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txBox="1">
            <a:spLocks noGrp="1"/>
          </p:cNvSpPr>
          <p:nvPr>
            <p:ph type="title"/>
          </p:nvPr>
        </p:nvSpPr>
        <p:spPr>
          <a:prstGeom prst="rect">
            <a:avLst/>
          </a:prstGeom>
        </p:spPr>
        <p:txBody>
          <a:bodyPr/>
          <a:lstStyle/>
          <a:p>
            <a:r>
              <a:t>Title Text</a:t>
            </a:r>
          </a:p>
        </p:txBody>
      </p:sp>
      <p:sp>
        <p:nvSpPr>
          <p:cNvPr id="22" name="Body Level One…"/>
          <p:cNvSpPr txBox="1">
            <a:spLocks noGrp="1"/>
          </p:cNvSpPr>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2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2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3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3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 Vertical copy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4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4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copy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5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5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62"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63"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64"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65"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73"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274"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75"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000000"/>
        </a:solidFill>
        <a:effectLst/>
      </p:bgPr>
    </p:bg>
    <p:spTree>
      <p:nvGrpSpPr>
        <p:cNvPr id="1" name=""/>
        <p:cNvGrpSpPr/>
        <p:nvPr/>
      </p:nvGrpSpPr>
      <p:grpSpPr>
        <a:xfrm>
          <a:off x="0" y="0"/>
          <a:ext cx="0" cy="0"/>
          <a:chOff x="0" y="0"/>
          <a:chExt cx="0" cy="0"/>
        </a:xfrm>
      </p:grpSpPr>
      <p:sp>
        <p:nvSpPr>
          <p:cNvPr id="293" name="Title Text"/>
          <p:cNvSpPr txBox="1">
            <a:spLocks noGrp="1"/>
          </p:cNvSpPr>
          <p:nvPr>
            <p:ph type="title"/>
          </p:nvPr>
        </p:nvSpPr>
        <p:spPr>
          <a:xfrm>
            <a:off x="1270000" y="254000"/>
            <a:ext cx="10464800" cy="2438400"/>
          </a:xfrm>
          <a:prstGeom prst="rect">
            <a:avLst/>
          </a:prstGeom>
        </p:spPr>
        <p:txBody>
          <a:bodyPr/>
          <a:lstStyle>
            <a:lvl1pPr marL="0" algn="ctr">
              <a:lnSpc>
                <a:spcPct val="100000"/>
              </a:lnSpc>
              <a:defRPr sz="8400">
                <a:solidFill>
                  <a:srgbClr val="FFFFFF"/>
                </a:solidFill>
              </a:defRPr>
            </a:lvl1pPr>
          </a:lstStyle>
          <a:p>
            <a:r>
              <a:t>Title Text</a:t>
            </a:r>
          </a:p>
        </p:txBody>
      </p:sp>
      <p:sp>
        <p:nvSpPr>
          <p:cNvPr id="294" name="Body Level One…"/>
          <p:cNvSpPr txBox="1">
            <a:spLocks noGrp="1"/>
          </p:cNvSpPr>
          <p:nvPr>
            <p:ph type="body" idx="1"/>
          </p:nvPr>
        </p:nvSpPr>
        <p:spPr>
          <a:xfrm>
            <a:off x="1270000" y="2768600"/>
            <a:ext cx="10464800" cy="5715000"/>
          </a:xfrm>
          <a:prstGeom prst="rect">
            <a:avLst/>
          </a:prstGeom>
        </p:spPr>
        <p:txBody>
          <a:bodyPr/>
          <a:lstStyle>
            <a:lvl1pPr marL="889000" indent="-571500">
              <a:spcBef>
                <a:spcPts val="2400"/>
              </a:spcBef>
              <a:buSzPct val="171000"/>
              <a:buChar char="•"/>
              <a:defRPr sz="4200">
                <a:solidFill>
                  <a:srgbClr val="FFFFFF"/>
                </a:solidFill>
              </a:defRPr>
            </a:lvl1pPr>
            <a:lvl2pPr marL="1333500" indent="-571500">
              <a:spcBef>
                <a:spcPts val="2400"/>
              </a:spcBef>
              <a:buSzPct val="171000"/>
              <a:buChar char="•"/>
              <a:defRPr sz="4200">
                <a:solidFill>
                  <a:srgbClr val="FFFFFF"/>
                </a:solidFill>
              </a:defRPr>
            </a:lvl2pPr>
            <a:lvl3pPr marL="1778000" indent="-571500">
              <a:spcBef>
                <a:spcPts val="2400"/>
              </a:spcBef>
              <a:buSzPct val="171000"/>
              <a:buChar char="•"/>
              <a:defRPr sz="4200">
                <a:solidFill>
                  <a:srgbClr val="FFFFFF"/>
                </a:solidFill>
              </a:defRPr>
            </a:lvl3pPr>
            <a:lvl4pPr marL="2222500" indent="-571500">
              <a:spcBef>
                <a:spcPts val="2400"/>
              </a:spcBef>
              <a:buSzPct val="171000"/>
              <a:buChar char="•"/>
              <a:defRPr sz="4200">
                <a:solidFill>
                  <a:srgbClr val="FFFFFF"/>
                </a:solidFill>
              </a:defRPr>
            </a:lvl4pPr>
            <a:lvl5pPr marL="2667000" indent="-571500">
              <a:spcBef>
                <a:spcPts val="2400"/>
              </a:spcBef>
              <a:buSzPct val="171000"/>
              <a:buChar char="•"/>
              <a:defRPr sz="42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lide Number"/>
          <p:cNvSpPr txBox="1">
            <a:spLocks noGrp="1"/>
          </p:cNvSpPr>
          <p:nvPr>
            <p:ph type="sldNum" sz="quarter" idx="2"/>
          </p:nvPr>
        </p:nvSpPr>
        <p:spPr>
          <a:xfrm>
            <a:off x="6311763" y="9265778"/>
            <a:ext cx="368574" cy="360822"/>
          </a:xfrm>
          <a:prstGeom prst="rect">
            <a:avLst/>
          </a:prstGeom>
        </p:spPr>
        <p:txBody>
          <a:bodyPr anchor="b"/>
          <a:lstStyle>
            <a:lvl1pPr>
              <a:defRPr sz="18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2" name="Image"/>
          <p:cNvSpPr>
            <a:spLocks noGrp="1"/>
          </p:cNvSpPr>
          <p:nvPr>
            <p:ph type="pic" sz="half" idx="21"/>
          </p:nvPr>
        </p:nvSpPr>
        <p:spPr>
          <a:xfrm>
            <a:off x="7251968" y="1864392"/>
            <a:ext cx="5905501" cy="5880688"/>
          </a:xfrm>
          <a:prstGeom prst="rect">
            <a:avLst/>
          </a:prstGeom>
          <a:ln w="9525">
            <a:round/>
          </a:ln>
        </p:spPr>
        <p:txBody>
          <a:bodyPr lIns="91439" tIns="45719" rIns="91439" bIns="45719" anchor="t"/>
          <a:lstStyle/>
          <a:p>
            <a:endParaRPr/>
          </a:p>
        </p:txBody>
      </p:sp>
      <p:sp>
        <p:nvSpPr>
          <p:cNvPr id="303" name="Title Text"/>
          <p:cNvSpPr txBox="1">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nchor="b"/>
          <a:lstStyle>
            <a:lvl1pPr marL="0" algn="ctr">
              <a:lnSpc>
                <a:spcPct val="100000"/>
              </a:lnSpc>
              <a:defRPr sz="7000" spc="-92">
                <a:solidFill>
                  <a:srgbClr val="E5E5E5"/>
                </a:solidFill>
              </a:defRPr>
            </a:lvl1pPr>
          </a:lstStyle>
          <a:p>
            <a:r>
              <a:t>Title Text</a:t>
            </a:r>
          </a:p>
        </p:txBody>
      </p:sp>
      <p:sp>
        <p:nvSpPr>
          <p:cNvPr id="304" name="Body Level One…"/>
          <p:cNvSpPr txBox="1">
            <a:spLocks noGrp="1"/>
          </p:cNvSpPr>
          <p:nvPr>
            <p:ph type="body" sz="quarter" idx="1"/>
          </p:nvPr>
        </p:nvSpPr>
        <p:spPr>
          <a:xfrm>
            <a:off x="635000" y="4787900"/>
            <a:ext cx="5867400" cy="3302000"/>
          </a:xfrm>
          <a:prstGeom prst="rect">
            <a:avLst/>
          </a:prstGeom>
          <a:effectLst>
            <a:outerShdw blurRad="12700" dist="12700" dir="5400000" rotWithShape="0">
              <a:srgbClr val="424242"/>
            </a:outerShdw>
          </a:effectLst>
        </p:spPr>
        <p:txBody>
          <a:bodyPr anchor="t"/>
          <a:lstStyle>
            <a:lvl1pPr marL="0" indent="0" algn="ctr">
              <a:spcBef>
                <a:spcPts val="0"/>
              </a:spcBef>
              <a:buSzTx/>
              <a:buNone/>
              <a:defRPr spc="-47">
                <a:solidFill>
                  <a:srgbClr val="CBCBCB"/>
                </a:solidFill>
              </a:defRPr>
            </a:lvl1pPr>
            <a:lvl2pPr marL="0" indent="0" algn="ctr">
              <a:spcBef>
                <a:spcPts val="0"/>
              </a:spcBef>
              <a:buSzTx/>
              <a:buNone/>
              <a:defRPr spc="-47">
                <a:solidFill>
                  <a:srgbClr val="CBCBCB"/>
                </a:solidFill>
              </a:defRPr>
            </a:lvl2pPr>
            <a:lvl3pPr marL="0" indent="0" algn="ctr">
              <a:spcBef>
                <a:spcPts val="0"/>
              </a:spcBef>
              <a:buSzTx/>
              <a:buNone/>
              <a:defRPr spc="-47">
                <a:solidFill>
                  <a:srgbClr val="CBCBCB"/>
                </a:solidFill>
              </a:defRPr>
            </a:lvl3pPr>
            <a:lvl4pPr marL="0" indent="0" algn="ctr">
              <a:spcBef>
                <a:spcPts val="0"/>
              </a:spcBef>
              <a:buSzTx/>
              <a:buNone/>
              <a:defRPr spc="-47">
                <a:solidFill>
                  <a:srgbClr val="CBCBCB"/>
                </a:solidFill>
              </a:defRPr>
            </a:lvl4pPr>
            <a:lvl5pPr marL="0" indent="0" algn="ctr">
              <a:spcBef>
                <a:spcPts val="0"/>
              </a:spcBef>
              <a:buSzTx/>
              <a:buNone/>
              <a:defRPr spc="-47">
                <a:solidFill>
                  <a:srgbClr val="CBCBCB"/>
                </a:solidFill>
              </a:defRPr>
            </a:lvl5pPr>
          </a:lstStyle>
          <a:p>
            <a:r>
              <a:t>Body Level One</a:t>
            </a:r>
          </a:p>
          <a:p>
            <a:pPr lvl="1"/>
            <a:r>
              <a:t>Body Level Two</a:t>
            </a:r>
          </a:p>
          <a:p>
            <a:pPr lvl="2"/>
            <a:r>
              <a:t>Body Level Three</a:t>
            </a:r>
          </a:p>
          <a:p>
            <a:pPr lvl="3"/>
            <a:r>
              <a:t>Body Level Four</a:t>
            </a:r>
          </a:p>
          <a:p>
            <a:pPr lvl="4"/>
            <a:r>
              <a:t>Body Level Five</a:t>
            </a:r>
          </a:p>
        </p:txBody>
      </p:sp>
      <p:sp>
        <p:nvSpPr>
          <p:cNvPr id="305" name="Slide Number"/>
          <p:cNvSpPr txBox="1">
            <a:spLocks noGrp="1"/>
          </p:cNvSpPr>
          <p:nvPr>
            <p:ph type="sldNum" sz="quarter" idx="2"/>
          </p:nvPr>
        </p:nvSpPr>
        <p:spPr>
          <a:xfrm>
            <a:off x="6313245" y="9220200"/>
            <a:ext cx="362538" cy="360822"/>
          </a:xfrm>
          <a:prstGeom prst="rect">
            <a:avLst/>
          </a:prstGeom>
          <a:effectLst>
            <a:outerShdw blurRad="12700" dist="12700" dir="5400000" rotWithShape="0">
              <a:srgbClr val="424242"/>
            </a:outerShdw>
          </a:effectLst>
        </p:spPr>
        <p:txBody>
          <a:bodyPr/>
          <a:lstStyle>
            <a:lvl1pPr>
              <a:defRPr sz="1800" spc="-23">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2" name="Rectangle"/>
          <p:cNvSpPr/>
          <p:nvPr/>
        </p:nvSpPr>
        <p:spPr>
          <a:xfrm>
            <a:off x="283842" y="279400"/>
            <a:ext cx="12446003"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13" name="Image"/>
          <p:cNvSpPr>
            <a:spLocks noGrp="1"/>
          </p:cNvSpPr>
          <p:nvPr>
            <p:ph type="pic" sz="half" idx="21"/>
          </p:nvPr>
        </p:nvSpPr>
        <p:spPr>
          <a:xfrm>
            <a:off x="7670800" y="1663700"/>
            <a:ext cx="4292600" cy="6438900"/>
          </a:xfrm>
          <a:prstGeom prst="rect">
            <a:avLst/>
          </a:prstGeom>
        </p:spPr>
        <p:txBody>
          <a:bodyPr lIns="91439" tIns="45719" rIns="91439" bIns="45719" anchor="t"/>
          <a:lstStyle/>
          <a:p>
            <a:endParaRPr/>
          </a:p>
        </p:txBody>
      </p:sp>
      <p:sp>
        <p:nvSpPr>
          <p:cNvPr id="314" name="Title Text"/>
          <p:cNvSpPr txBox="1">
            <a:spLocks noGrp="1"/>
          </p:cNvSpPr>
          <p:nvPr>
            <p:ph type="title"/>
          </p:nvPr>
        </p:nvSpPr>
        <p:spPr>
          <a:xfrm>
            <a:off x="1041400" y="2019300"/>
            <a:ext cx="5334000" cy="2870200"/>
          </a:xfrm>
          <a:prstGeom prst="rect">
            <a:avLst/>
          </a:prstGeom>
        </p:spPr>
        <p:txBody>
          <a:bodyPr anchor="b">
            <a:normAutofit/>
          </a:bodyPr>
          <a:lstStyle>
            <a:lvl1pPr marL="0">
              <a:defRPr>
                <a:solidFill>
                  <a:srgbClr val="DEDDDE"/>
                </a:solidFill>
              </a:defRPr>
            </a:lvl1pPr>
          </a:lstStyle>
          <a:p>
            <a:r>
              <a:t>Title Text</a:t>
            </a:r>
          </a:p>
        </p:txBody>
      </p:sp>
      <p:sp>
        <p:nvSpPr>
          <p:cNvPr id="315" name="Body Level One…"/>
          <p:cNvSpPr txBox="1">
            <a:spLocks noGrp="1"/>
          </p:cNvSpPr>
          <p:nvPr>
            <p:ph type="body" sz="quarter" idx="1"/>
          </p:nvPr>
        </p:nvSpPr>
        <p:spPr>
          <a:xfrm>
            <a:off x="1041400" y="4876800"/>
            <a:ext cx="5334000" cy="2857500"/>
          </a:xfrm>
          <a:prstGeom prst="rect">
            <a:avLst/>
          </a:prstGeom>
        </p:spPr>
        <p:txBody>
          <a:bodyPr anchor="t">
            <a:normAutofit/>
          </a:bodyPr>
          <a:lstStyle>
            <a:lvl1pPr marL="0" indent="0">
              <a:lnSpc>
                <a:spcPct val="110000"/>
              </a:lnSpc>
              <a:spcBef>
                <a:spcPts val="0"/>
              </a:spcBef>
              <a:buSzTx/>
              <a:buNone/>
              <a:defRPr>
                <a:solidFill>
                  <a:srgbClr val="6696B6"/>
                </a:solidFill>
              </a:defRPr>
            </a:lvl1pPr>
            <a:lvl2pPr marL="0" indent="0">
              <a:lnSpc>
                <a:spcPct val="110000"/>
              </a:lnSpc>
              <a:spcBef>
                <a:spcPts val="0"/>
              </a:spcBef>
              <a:buSzTx/>
              <a:buNone/>
              <a:defRPr>
                <a:solidFill>
                  <a:srgbClr val="6696B6"/>
                </a:solidFill>
              </a:defRPr>
            </a:lvl2pPr>
            <a:lvl3pPr marL="0" indent="0">
              <a:lnSpc>
                <a:spcPct val="110000"/>
              </a:lnSpc>
              <a:spcBef>
                <a:spcPts val="0"/>
              </a:spcBef>
              <a:buSzTx/>
              <a:buNone/>
              <a:defRPr>
                <a:solidFill>
                  <a:srgbClr val="6696B6"/>
                </a:solidFill>
              </a:defRPr>
            </a:lvl3pPr>
            <a:lvl4pPr marL="0" indent="0">
              <a:lnSpc>
                <a:spcPct val="110000"/>
              </a:lnSpc>
              <a:spcBef>
                <a:spcPts val="0"/>
              </a:spcBef>
              <a:buSzTx/>
              <a:buNone/>
              <a:defRPr>
                <a:solidFill>
                  <a:srgbClr val="6696B6"/>
                </a:solidFill>
              </a:defRPr>
            </a:lvl4pPr>
            <a:lvl5pPr marL="0" indent="0">
              <a:lnSpc>
                <a:spcPct val="110000"/>
              </a:lnSpc>
              <a:spcBef>
                <a:spcPts val="0"/>
              </a:spcBef>
              <a:buSzTx/>
              <a:buNone/>
              <a:defRPr>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1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9"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2" name="Title Text"/>
          <p:cNvSpPr txBox="1">
            <a:spLocks noGrp="1"/>
          </p:cNvSpPr>
          <p:nvPr>
            <p:ph type="title"/>
          </p:nvPr>
        </p:nvSpPr>
        <p:spPr>
          <a:xfrm>
            <a:off x="1041400" y="3657600"/>
            <a:ext cx="10922000" cy="2438400"/>
          </a:xfrm>
          <a:prstGeom prst="rect">
            <a:avLst/>
          </a:prstGeom>
        </p:spPr>
        <p:txBody>
          <a:bodyPr/>
          <a:lstStyle/>
          <a:p>
            <a:r>
              <a:t>Title Text</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0" name="Title Text"/>
          <p:cNvSpPr txBox="1">
            <a:spLocks noGrp="1"/>
          </p:cNvSpPr>
          <p:nvPr>
            <p:ph type="title"/>
          </p:nvPr>
        </p:nvSpPr>
        <p:spPr>
          <a:xfrm>
            <a:off x="1422400" y="3568700"/>
            <a:ext cx="10541000" cy="2628900"/>
          </a:xfrm>
          <a:prstGeom prst="rect">
            <a:avLst/>
          </a:prstGeom>
        </p:spPr>
        <p:txBody>
          <a:bodyPr/>
          <a:lstStyle>
            <a:lvl1pPr marL="0">
              <a:lnSpc>
                <a:spcPct val="100000"/>
              </a:lnSpc>
              <a:defRPr sz="7600" b="1">
                <a:solidFill>
                  <a:srgbClr val="DEDDDE"/>
                </a:solidFill>
              </a:defRPr>
            </a:lvl1pPr>
          </a:lstStyle>
          <a:p>
            <a:r>
              <a:t>Title Text</a:t>
            </a:r>
          </a:p>
        </p:txBody>
      </p:sp>
      <p:sp>
        <p:nvSpPr>
          <p:cNvPr id="71"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1"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82"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83"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84"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85"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86" name="Image"/>
          <p:cNvSpPr>
            <a:spLocks noGrp="1"/>
          </p:cNvSpPr>
          <p:nvPr>
            <p:ph type="pic" sz="half" idx="26"/>
          </p:nvPr>
        </p:nvSpPr>
        <p:spPr>
          <a:xfrm>
            <a:off x="368300" y="101600"/>
            <a:ext cx="4851400" cy="7277100"/>
          </a:xfrm>
          <a:prstGeom prst="rect">
            <a:avLst/>
          </a:prstGeom>
        </p:spPr>
        <p:txBody>
          <a:bodyPr lIns="91439" tIns="45719" rIns="91439" bIns="45719" anchor="t"/>
          <a:lstStyle/>
          <a:p>
            <a:endParaRPr/>
          </a:p>
        </p:txBody>
      </p:sp>
      <p:sp>
        <p:nvSpPr>
          <p:cNvPr id="87" name="Image"/>
          <p:cNvSpPr>
            <a:spLocks noGrp="1"/>
          </p:cNvSpPr>
          <p:nvPr>
            <p:ph type="pic" sz="half" idx="27"/>
          </p:nvPr>
        </p:nvSpPr>
        <p:spPr>
          <a:xfrm>
            <a:off x="7785100" y="101600"/>
            <a:ext cx="4851400" cy="7277100"/>
          </a:xfrm>
          <a:prstGeom prst="rect">
            <a:avLst/>
          </a:prstGeom>
        </p:spPr>
        <p:txBody>
          <a:bodyPr lIns="91439" tIns="45719" rIns="91439" bIns="45719" anchor="t"/>
          <a:lstStyle/>
          <a:p>
            <a:endParaRPr/>
          </a:p>
        </p:txBody>
      </p:sp>
      <p:sp>
        <p:nvSpPr>
          <p:cNvPr id="88" name="Image"/>
          <p:cNvSpPr>
            <a:spLocks noGrp="1"/>
          </p:cNvSpPr>
          <p:nvPr>
            <p:ph type="pic" sz="quarter" idx="28"/>
          </p:nvPr>
        </p:nvSpPr>
        <p:spPr>
          <a:xfrm>
            <a:off x="5295900" y="228600"/>
            <a:ext cx="2413000" cy="3619500"/>
          </a:xfrm>
          <a:prstGeom prst="rect">
            <a:avLst/>
          </a:prstGeom>
        </p:spPr>
        <p:txBody>
          <a:bodyPr lIns="91439" tIns="45719" rIns="91439" bIns="45719" anchor="t"/>
          <a:lstStyle/>
          <a:p>
            <a:endParaRPr/>
          </a:p>
        </p:txBody>
      </p:sp>
      <p:sp>
        <p:nvSpPr>
          <p:cNvPr id="89" name="Image"/>
          <p:cNvSpPr>
            <a:spLocks noGrp="1"/>
          </p:cNvSpPr>
          <p:nvPr>
            <p:ph type="pic" sz="quarter" idx="29"/>
          </p:nvPr>
        </p:nvSpPr>
        <p:spPr>
          <a:xfrm>
            <a:off x="5295900" y="3619500"/>
            <a:ext cx="2413000" cy="3619500"/>
          </a:xfrm>
          <a:prstGeom prst="rect">
            <a:avLst/>
          </a:prstGeom>
        </p:spPr>
        <p:txBody>
          <a:bodyPr lIns="91439" tIns="45719" rIns="91439" bIns="45719" anchor="t"/>
          <a:lstStyle/>
          <a:p>
            <a:endParaRPr/>
          </a:p>
        </p:txBody>
      </p:sp>
      <p:sp>
        <p:nvSpPr>
          <p:cNvPr id="90"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91"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1"/>
          <a:srcRect/>
          <a:stretch>
            <a:fillRect/>
          </a:stretch>
        </a:blipFill>
        <a:effectLst/>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 name="Body Level One…"/>
          <p:cNvSpPr txBox="1">
            <a:spLocks noGrp="1"/>
          </p:cNvSpPr>
          <p:nvPr>
            <p:ph type="body" idx="1"/>
          </p:nvPr>
        </p:nvSpPr>
        <p:spPr>
          <a:xfrm>
            <a:off x="1041400" y="1473200"/>
            <a:ext cx="10922000" cy="680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buBlip>
                <a:blip r:embed="rId32"/>
              </a:buBlip>
            </a:lvl1pPr>
            <a:lvl2pPr>
              <a:buBlip>
                <a:blip r:embed="rId32"/>
              </a:buBlip>
            </a:lvl2pPr>
            <a:lvl3pPr>
              <a:buBlip>
                <a:blip r:embed="rId32"/>
              </a:buBlip>
            </a:lvl3pPr>
            <a:lvl4pPr>
              <a:buBlip>
                <a:blip r:embed="rId32"/>
              </a:buBlip>
            </a:lvl4pPr>
            <a:lvl5pPr>
              <a:buBlip>
                <a:blip r:embed="rId32"/>
              </a:buBlip>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041400" y="254000"/>
            <a:ext cx="10922000" cy="2438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r>
              <a:t>Title Text</a:t>
            </a:r>
          </a:p>
        </p:txBody>
      </p:sp>
      <p:sp>
        <p:nvSpPr>
          <p:cNvPr id="5" name="Slide Number"/>
          <p:cNvSpPr txBox="1">
            <a:spLocks noGrp="1"/>
          </p:cNvSpPr>
          <p:nvPr>
            <p:ph type="sldNum" sz="quarter" idx="2"/>
          </p:nvPr>
        </p:nvSpPr>
        <p:spPr>
          <a:xfrm>
            <a:off x="6352716" y="9474200"/>
            <a:ext cx="312068" cy="298984"/>
          </a:xfrm>
          <a:prstGeom prst="rect">
            <a:avLst/>
          </a:prstGeom>
          <a:ln w="12700">
            <a:miter lim="400000"/>
          </a:ln>
        </p:spPr>
        <p:txBody>
          <a:bodyPr wrap="none" lIns="50800" tIns="50800" rIns="50800" bIns="50800">
            <a:spAutoFit/>
          </a:bodyPr>
          <a:lstStyle>
            <a:lvl1pPr>
              <a:defRPr sz="1400" b="0" cap="none"/>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p:txStyles>
    <p:titleStyle>
      <a:lvl1pPr marL="408432" marR="0" indent="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1pPr>
      <a:lvl2pPr marL="408432" marR="0" indent="2286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2pPr>
      <a:lvl3pPr marL="408432" marR="0" indent="4572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3pPr>
      <a:lvl4pPr marL="408432" marR="0" indent="685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4pPr>
      <a:lvl5pPr marL="408432" marR="0" indent="9144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5pPr>
      <a:lvl6pPr marL="408432" marR="0" indent="11430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6pPr>
      <a:lvl7pPr marL="408432" marR="0" indent="13715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7pPr>
      <a:lvl8pPr marL="408432" marR="0" indent="16001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8pPr>
      <a:lvl9pPr marL="408432" marR="0" indent="1828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9pPr>
    </p:titleStyle>
    <p:bodyStyle>
      <a:lvl1pPr marL="431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1pPr>
      <a:lvl2pPr marL="876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2pPr>
      <a:lvl3pPr marL="1320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3pPr>
      <a:lvl4pPr marL="1765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4pPr>
      <a:lvl5pPr marL="2209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5pPr>
      <a:lvl6pPr marL="2654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6pPr>
      <a:lvl7pPr marL="3098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7pPr>
      <a:lvl8pPr marL="3543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8pPr>
      <a:lvl9pPr marL="3987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9pPr>
    </p:bodyStyle>
    <p:otherStyle>
      <a:lvl1pPr marL="0" marR="0" indent="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228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457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685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9144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11430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1371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1600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1828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100.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0.xml"/></Relationships>
</file>

<file path=ppt/slides/_rels/slide101.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0.xml"/></Relationships>
</file>

<file path=ppt/slides/_rels/slide102.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0.xml"/></Relationships>
</file>

<file path=ppt/slides/_rels/slide103.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0.xml"/></Relationships>
</file>

<file path=ppt/slides/_rels/slide104.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jpeg"/><Relationship Id="rId1" Type="http://schemas.openxmlformats.org/officeDocument/2006/relationships/slideLayout" Target="../slideLayouts/slideLayout20.xml"/></Relationships>
</file>

<file path=ppt/slides/_rels/slide105.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20.xml"/></Relationships>
</file>

<file path=ppt/slides/_rels/slide106.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0.xml"/></Relationships>
</file>

<file path=ppt/slides/_rels/slide10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jpeg"/><Relationship Id="rId1" Type="http://schemas.openxmlformats.org/officeDocument/2006/relationships/slideLayout" Target="../slideLayouts/slideLayout20.xml"/></Relationships>
</file>

<file path=ppt/slides/_rels/slide108.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jpe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0.xml"/></Relationships>
</file>

<file path=ppt/slides/_rels/slide110.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0.xml"/></Relationships>
</file>

<file path=ppt/slides/_rels/slide111.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0.xml"/></Relationships>
</file>

<file path=ppt/slides/_rels/slide112.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jpeg"/><Relationship Id="rId1" Type="http://schemas.openxmlformats.org/officeDocument/2006/relationships/slideLayout" Target="../slideLayouts/slideLayout20.xml"/></Relationships>
</file>

<file path=ppt/slides/_rels/slide113.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jpeg"/><Relationship Id="rId1" Type="http://schemas.openxmlformats.org/officeDocument/2006/relationships/slideLayout" Target="../slideLayouts/slideLayout20.xml"/></Relationships>
</file>

<file path=ppt/slides/_rels/slide114.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0.xml"/></Relationships>
</file>

<file path=ppt/slides/_rels/slide115.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0.xml"/></Relationships>
</file>

<file path=ppt/slides/_rels/slide116.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30.jpeg"/><Relationship Id="rId1" Type="http://schemas.openxmlformats.org/officeDocument/2006/relationships/slideLayout" Target="../slideLayouts/slideLayout20.xml"/></Relationships>
</file>

<file path=ppt/slides/_rels/slide11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30.jpeg"/><Relationship Id="rId1" Type="http://schemas.openxmlformats.org/officeDocument/2006/relationships/slideLayout" Target="../slideLayouts/slideLayout20.xml"/></Relationships>
</file>

<file path=ppt/slides/_rels/slide118.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0.xml"/></Relationships>
</file>

<file path=ppt/slides/_rels/slide11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32.jpe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0.xml"/></Relationships>
</file>

<file path=ppt/slides/_rels/slide12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32.jpeg"/><Relationship Id="rId1" Type="http://schemas.openxmlformats.org/officeDocument/2006/relationships/slideLayout" Target="../slideLayouts/slideLayout20.xml"/></Relationships>
</file>

<file path=ppt/slides/_rels/slide121.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32.jpeg"/><Relationship Id="rId1" Type="http://schemas.openxmlformats.org/officeDocument/2006/relationships/slideLayout" Target="../slideLayouts/slideLayout20.xml"/></Relationships>
</file>

<file path=ppt/slides/_rels/slide122.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32.jpeg"/><Relationship Id="rId1" Type="http://schemas.openxmlformats.org/officeDocument/2006/relationships/slideLayout" Target="../slideLayouts/slideLayout20.xml"/></Relationships>
</file>

<file path=ppt/slides/_rels/slide1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20.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6.jpeg"/><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6.jpe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jpeg"/><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jpeg"/><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jpeg"/><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90.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jpeg"/><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0.xml"/></Relationships>
</file>

<file path=ppt/slides/_rels/slide94.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jpeg"/><Relationship Id="rId1" Type="http://schemas.openxmlformats.org/officeDocument/2006/relationships/slideLayout" Target="../slideLayouts/slideLayout20.xml"/></Relationships>
</file>

<file path=ppt/slides/_rels/slide96.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jpeg"/><Relationship Id="rId1" Type="http://schemas.openxmlformats.org/officeDocument/2006/relationships/slideLayout" Target="../slideLayouts/slideLayout20.xml"/></Relationships>
</file>

<file path=ppt/slides/_rels/slide9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jpeg"/><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06.jpeg"/><Relationship Id="rId1" Type="http://schemas.openxmlformats.org/officeDocument/2006/relationships/slideLayout" Target="../slideLayouts/slideLayout20.xml"/></Relationships>
</file>

<file path=ppt/slides/_rels/slide9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06.jpe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326"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327"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7" name="archaeology-illustrated-- Ur 19th BC 58552.jpeg"/>
          <p:cNvGrpSpPr/>
          <p:nvPr/>
        </p:nvGrpSpPr>
        <p:grpSpPr>
          <a:xfrm>
            <a:off x="6929693" y="1078567"/>
            <a:ext cx="5149135" cy="6809066"/>
            <a:chOff x="0" y="0"/>
            <a:chExt cx="5149134" cy="6809065"/>
          </a:xfrm>
        </p:grpSpPr>
        <p:pic>
          <p:nvPicPr>
            <p:cNvPr id="366" name="archaeology-illustrated-- Ur 19th BC 58552.jpeg" descr="archaeology-illustrated-- Ur 19th BC 58552.jpeg"/>
            <p:cNvPicPr>
              <a:picLocks noChangeAspect="1"/>
            </p:cNvPicPr>
            <p:nvPr/>
          </p:nvPicPr>
          <p:blipFill>
            <a:blip r:embed="rId2"/>
            <a:srcRect l="26183" r="26183"/>
            <a:stretch>
              <a:fillRect/>
            </a:stretch>
          </p:blipFill>
          <p:spPr>
            <a:xfrm>
              <a:off x="76200" y="63500"/>
              <a:ext cx="5009435" cy="6669366"/>
            </a:xfrm>
            <a:prstGeom prst="rect">
              <a:avLst/>
            </a:prstGeom>
            <a:ln>
              <a:noFill/>
            </a:ln>
            <a:effectLst/>
          </p:spPr>
        </p:pic>
        <p:pic>
          <p:nvPicPr>
            <p:cNvPr id="365" name="archaeology-illustrated-- Ur 19th BC 58552.jpeg" descr="archaeology-illustrated-- Ur 19th BC 58552.jpeg"/>
            <p:cNvPicPr>
              <a:picLocks/>
            </p:cNvPicPr>
            <p:nvPr/>
          </p:nvPicPr>
          <p:blipFill>
            <a:blip r:embed="rId3"/>
            <a:stretch>
              <a:fillRect/>
            </a:stretch>
          </p:blipFill>
          <p:spPr>
            <a:xfrm>
              <a:off x="0" y="0"/>
              <a:ext cx="5149135" cy="6809066"/>
            </a:xfrm>
            <a:prstGeom prst="rect">
              <a:avLst/>
            </a:prstGeom>
            <a:effectLst/>
          </p:spPr>
        </p:pic>
      </p:grpSp>
      <p:sp>
        <p:nvSpPr>
          <p:cNvPr id="368" name="Ur of the Chaldees is mentioned in Genesis 11:28, 31; 15:7; and Nehemiah 9:7."/>
          <p:cNvSpPr txBox="1"/>
          <p:nvPr/>
        </p:nvSpPr>
        <p:spPr>
          <a:xfrm>
            <a:off x="986601" y="1167192"/>
            <a:ext cx="5149135" cy="43942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defRPr sz="3400" cap="none">
                <a:solidFill>
                  <a:srgbClr val="94E3FE"/>
                </a:solidFill>
              </a:defRPr>
            </a:lvl1pPr>
          </a:lstStyle>
          <a:p>
            <a:r>
              <a:t>Ur of the Chaldees is mentioned in Genesis 11:28, 31; 15:7; and Nehemiah 9:7. </a:t>
            </a:r>
          </a:p>
        </p:txBody>
      </p:sp>
    </p:spTree>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 name="The shrine at the apex was built of bright blue-glazed bricks topped with a golden dome."/>
          <p:cNvSpPr txBox="1">
            <a:spLocks noGrp="1"/>
          </p:cNvSpPr>
          <p:nvPr>
            <p:ph type="body" sz="half" idx="1"/>
          </p:nvPr>
        </p:nvSpPr>
        <p:spPr>
          <a:xfrm>
            <a:off x="1492250" y="7751233"/>
            <a:ext cx="10020300" cy="4038601"/>
          </a:xfrm>
          <a:prstGeom prst="rect">
            <a:avLst/>
          </a:prstGeom>
        </p:spPr>
        <p:txBody>
          <a:bodyPr/>
          <a:lstStyle>
            <a:lvl1pPr algn="ctr">
              <a:defRPr sz="3400">
                <a:solidFill>
                  <a:srgbClr val="94E3FE"/>
                </a:solidFill>
              </a:defRPr>
            </a:lvl1pPr>
          </a:lstStyle>
          <a:p>
            <a:r>
              <a:t>The shrine at the apex was built of bright blue-glazed bricks topped with a golden dome.</a:t>
            </a:r>
          </a:p>
        </p:txBody>
      </p:sp>
      <p:pic>
        <p:nvPicPr>
          <p:cNvPr id="690" name="ziggurat_ur.jpg" descr="ziggurat_ur.jpg"/>
          <p:cNvPicPr>
            <a:picLocks noChangeAspect="1"/>
          </p:cNvPicPr>
          <p:nvPr/>
        </p:nvPicPr>
        <p:blipFill>
          <a:blip r:embed="rId2"/>
          <a:stretch>
            <a:fillRect/>
          </a:stretch>
        </p:blipFill>
        <p:spPr>
          <a:xfrm>
            <a:off x="1854200" y="594427"/>
            <a:ext cx="9296400" cy="6935115"/>
          </a:xfrm>
          <a:prstGeom prst="rect">
            <a:avLst/>
          </a:prstGeom>
          <a:ln w="12700">
            <a:miter lim="400000"/>
          </a:ln>
        </p:spPr>
      </p:pic>
    </p:spTree>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2" name="ziggurat_ur.jpg" descr="ziggurat_ur.jpg"/>
          <p:cNvPicPr>
            <a:picLocks noGrp="1"/>
          </p:cNvPicPr>
          <p:nvPr>
            <p:ph type="pic" idx="21"/>
          </p:nvPr>
        </p:nvPicPr>
        <p:blipFill>
          <a:blip r:embed="rId2"/>
          <a:stretch>
            <a:fillRect/>
          </a:stretch>
        </p:blipFill>
        <p:spPr>
          <a:xfrm>
            <a:off x="6908800" y="1562100"/>
            <a:ext cx="5033265" cy="6654800"/>
          </a:xfrm>
          <a:prstGeom prst="rect">
            <a:avLst/>
          </a:prstGeom>
        </p:spPr>
      </p:pic>
      <p:sp>
        <p:nvSpPr>
          <p:cNvPr id="693" name="Some of the doors were overlaid with gold and some of the walls and ceilings were covered with sheets of gold cut into patterns and inlaid with agate or lapis lazuli."/>
          <p:cNvSpPr txBox="1">
            <a:spLocks noGrp="1"/>
          </p:cNvSpPr>
          <p:nvPr>
            <p:ph type="body" sz="half" idx="1"/>
          </p:nvPr>
        </p:nvSpPr>
        <p:spPr>
          <a:xfrm>
            <a:off x="1041400" y="1562100"/>
            <a:ext cx="5867400" cy="5499100"/>
          </a:xfrm>
          <a:prstGeom prst="rect">
            <a:avLst/>
          </a:prstGeom>
        </p:spPr>
        <p:txBody>
          <a:bodyPr/>
          <a:lstStyle>
            <a:lvl1pPr>
              <a:defRPr sz="3400">
                <a:solidFill>
                  <a:srgbClr val="94E3FE"/>
                </a:solidFill>
              </a:defRPr>
            </a:lvl1pPr>
          </a:lstStyle>
          <a:p>
            <a:r>
              <a:t>Some of the doors were overlaid with gold and some of the walls and ceilings were covered with sheets of gold cut into patterns and inlaid with agate or lapis lazuli.</a:t>
            </a:r>
          </a:p>
        </p:txBody>
      </p:sp>
    </p:spTree>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5" name="british museum 2013 528.jpg" descr="british museum 2013 528.jpg"/>
          <p:cNvPicPr>
            <a:picLocks noGrp="1"/>
          </p:cNvPicPr>
          <p:nvPr>
            <p:ph type="pic" idx="21"/>
          </p:nvPr>
        </p:nvPicPr>
        <p:blipFill>
          <a:blip r:embed="rId2"/>
          <a:stretch>
            <a:fillRect/>
          </a:stretch>
        </p:blipFill>
        <p:spPr>
          <a:xfrm>
            <a:off x="6459107" y="1041400"/>
            <a:ext cx="5796394" cy="7670800"/>
          </a:xfrm>
          <a:prstGeom prst="rect">
            <a:avLst/>
          </a:prstGeom>
        </p:spPr>
      </p:pic>
      <p:sp>
        <p:nvSpPr>
          <p:cNvPr id="696" name="This is part of a reconstructed column from a goddess temple near Ur. Originally it was 20 feet tall. The core was palm wood. This was coated with bitumen and the mosiac design was made from mother-of-pearl, pink limestone, and black shale."/>
          <p:cNvSpPr txBox="1">
            <a:spLocks noGrp="1"/>
          </p:cNvSpPr>
          <p:nvPr>
            <p:ph type="body" sz="half" idx="1"/>
          </p:nvPr>
        </p:nvSpPr>
        <p:spPr>
          <a:xfrm>
            <a:off x="872066" y="1041400"/>
            <a:ext cx="5054601" cy="7200900"/>
          </a:xfrm>
          <a:prstGeom prst="rect">
            <a:avLst/>
          </a:prstGeom>
        </p:spPr>
        <p:txBody>
          <a:bodyPr/>
          <a:lstStyle>
            <a:lvl1pPr>
              <a:defRPr sz="3400">
                <a:solidFill>
                  <a:srgbClr val="94E3FE"/>
                </a:solidFill>
              </a:defRPr>
            </a:lvl1pPr>
          </a:lstStyle>
          <a:p>
            <a:r>
              <a:t>This is part of a reconstructed column from a goddess temple near Ur. Originally it was 20 feet tall. The core was palm wood. This was coated with bitumen and the mosiac design was made from mother-of-pearl, pink limestone, and black shale.</a:t>
            </a:r>
          </a:p>
        </p:txBody>
      </p:sp>
    </p:spTree>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8" name="32487-ziggurat-mesopotamia[1].jpg" descr="32487-ziggurat-mesopotamia[1].jpg"/>
          <p:cNvPicPr>
            <a:picLocks noGrp="1"/>
          </p:cNvPicPr>
          <p:nvPr>
            <p:ph type="pic" idx="21"/>
          </p:nvPr>
        </p:nvPicPr>
        <p:blipFill>
          <a:blip r:embed="rId2"/>
          <a:stretch>
            <a:fillRect/>
          </a:stretch>
        </p:blipFill>
        <p:spPr>
          <a:xfrm>
            <a:off x="6886419" y="1429031"/>
            <a:ext cx="5233163" cy="6920938"/>
          </a:xfrm>
          <a:prstGeom prst="rect">
            <a:avLst/>
          </a:prstGeom>
        </p:spPr>
      </p:pic>
      <p:sp>
        <p:nvSpPr>
          <p:cNvPr id="699" name="The terraces of each stage were covered with soil and planted with trees. The tower had an ingenious and complex irrigation and drainage system."/>
          <p:cNvSpPr txBox="1">
            <a:spLocks noGrp="1"/>
          </p:cNvSpPr>
          <p:nvPr>
            <p:ph type="body" sz="half" idx="1"/>
          </p:nvPr>
        </p:nvSpPr>
        <p:spPr>
          <a:xfrm>
            <a:off x="850900" y="1429031"/>
            <a:ext cx="5096768" cy="5340219"/>
          </a:xfrm>
          <a:prstGeom prst="rect">
            <a:avLst/>
          </a:prstGeom>
        </p:spPr>
        <p:txBody>
          <a:bodyPr/>
          <a:lstStyle>
            <a:lvl1pPr>
              <a:defRPr sz="3400">
                <a:solidFill>
                  <a:srgbClr val="94E3FE"/>
                </a:solidFill>
              </a:defRPr>
            </a:lvl1pPr>
          </a:lstStyle>
          <a:p>
            <a:r>
              <a:t>The terraces of each stage were covered with soil and planted with trees. The tower had an ingenious and complex irrigation and drainage system. </a:t>
            </a:r>
          </a:p>
        </p:txBody>
      </p:sp>
    </p:spTree>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 name="Mass Suicide and Human Sacrifice"/>
          <p:cNvSpPr txBox="1">
            <a:spLocks noGrp="1"/>
          </p:cNvSpPr>
          <p:nvPr>
            <p:ph type="title"/>
          </p:nvPr>
        </p:nvSpPr>
        <p:spPr>
          <a:xfrm>
            <a:off x="1041400" y="787400"/>
            <a:ext cx="5956300" cy="2870200"/>
          </a:xfrm>
          <a:prstGeom prst="rect">
            <a:avLst/>
          </a:prstGeom>
        </p:spPr>
        <p:txBody>
          <a:bodyPr/>
          <a:lstStyle>
            <a:lvl1pPr>
              <a:defRPr sz="6400"/>
            </a:lvl1pPr>
          </a:lstStyle>
          <a:p>
            <a:r>
              <a:t>Mass Suicide and Human Sacrifice</a:t>
            </a:r>
          </a:p>
        </p:txBody>
      </p:sp>
      <p:sp>
        <p:nvSpPr>
          <p:cNvPr id="702" name="When the kings of Ur were buried they were accompanied by retinues consisting of teams of oxen, great wagons laden with household goods, and human attendants."/>
          <p:cNvSpPr txBox="1">
            <a:spLocks noGrp="1"/>
          </p:cNvSpPr>
          <p:nvPr>
            <p:ph type="body" sz="half" idx="1"/>
          </p:nvPr>
        </p:nvSpPr>
        <p:spPr>
          <a:xfrm>
            <a:off x="1041400" y="3810000"/>
            <a:ext cx="5397500" cy="5499100"/>
          </a:xfrm>
          <a:prstGeom prst="rect">
            <a:avLst/>
          </a:prstGeom>
        </p:spPr>
        <p:txBody>
          <a:bodyPr/>
          <a:lstStyle>
            <a:lvl1pPr>
              <a:defRPr sz="3400">
                <a:solidFill>
                  <a:srgbClr val="94E3FE"/>
                </a:solidFill>
              </a:defRPr>
            </a:lvl1pPr>
          </a:lstStyle>
          <a:p>
            <a:r>
              <a:t>When the kings of Ur were buried they were accompanied by retinues consisting of teams of oxen, great wagons laden with household goods, and human attendants. </a:t>
            </a:r>
          </a:p>
        </p:txBody>
      </p:sp>
      <p:grpSp>
        <p:nvGrpSpPr>
          <p:cNvPr id="705" name="british museum 2013 544.jpg"/>
          <p:cNvGrpSpPr/>
          <p:nvPr/>
        </p:nvGrpSpPr>
        <p:grpSpPr>
          <a:xfrm>
            <a:off x="7196835" y="787400"/>
            <a:ext cx="5033265" cy="6654800"/>
            <a:chOff x="0" y="0"/>
            <a:chExt cx="5033264" cy="6654800"/>
          </a:xfrm>
        </p:grpSpPr>
        <p:pic>
          <p:nvPicPr>
            <p:cNvPr id="704" name="british museum 2013 544.jpg" descr="british museum 2013 544.jpg"/>
            <p:cNvPicPr>
              <a:picLocks noChangeAspect="1"/>
            </p:cNvPicPr>
            <p:nvPr/>
          </p:nvPicPr>
          <p:blipFill>
            <a:blip r:embed="rId2"/>
            <a:srcRect l="17279" r="34007"/>
            <a:stretch>
              <a:fillRect/>
            </a:stretch>
          </p:blipFill>
          <p:spPr>
            <a:xfrm>
              <a:off x="76200" y="63500"/>
              <a:ext cx="4893565" cy="6515100"/>
            </a:xfrm>
            <a:prstGeom prst="rect">
              <a:avLst/>
            </a:prstGeom>
            <a:ln>
              <a:noFill/>
            </a:ln>
            <a:effectLst/>
          </p:spPr>
        </p:pic>
        <p:pic>
          <p:nvPicPr>
            <p:cNvPr id="703" name="british museum 2013 544.jpg" descr="british museum 2013 544.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7" name="british museum 2013 544.jpg" descr="british museum 2013 544.jpg"/>
          <p:cNvPicPr>
            <a:picLocks noChangeAspect="1"/>
          </p:cNvPicPr>
          <p:nvPr/>
        </p:nvPicPr>
        <p:blipFill>
          <a:blip r:embed="rId2"/>
          <a:stretch>
            <a:fillRect/>
          </a:stretch>
        </p:blipFill>
        <p:spPr>
          <a:xfrm>
            <a:off x="480848" y="965200"/>
            <a:ext cx="12039601" cy="7810500"/>
          </a:xfrm>
          <a:prstGeom prst="rect">
            <a:avLst/>
          </a:prstGeom>
          <a:ln w="12700">
            <a:miter lim="400000"/>
          </a:ln>
        </p:spPr>
      </p:pic>
    </p:spTree>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9" name="british museum 2013 544.jpg" descr="british museum 2013 544.jpg"/>
          <p:cNvPicPr>
            <a:picLocks noGrp="1"/>
          </p:cNvPicPr>
          <p:nvPr>
            <p:ph type="pic" idx="21"/>
          </p:nvPr>
        </p:nvPicPr>
        <p:blipFill>
          <a:blip r:embed="rId2"/>
          <a:stretch>
            <a:fillRect/>
          </a:stretch>
        </p:blipFill>
        <p:spPr>
          <a:xfrm>
            <a:off x="7179902" y="1549400"/>
            <a:ext cx="5033265" cy="6654800"/>
          </a:xfrm>
          <a:prstGeom prst="rect">
            <a:avLst/>
          </a:prstGeom>
        </p:spPr>
      </p:pic>
      <p:sp>
        <p:nvSpPr>
          <p:cNvPr id="710" name="The attendants included grooms, soldiers, musicians, court attendants, and female servants."/>
          <p:cNvSpPr txBox="1">
            <a:spLocks noGrp="1"/>
          </p:cNvSpPr>
          <p:nvPr>
            <p:ph type="body" sz="quarter" idx="1"/>
          </p:nvPr>
        </p:nvSpPr>
        <p:spPr>
          <a:xfrm>
            <a:off x="1312502" y="1549400"/>
            <a:ext cx="5867401" cy="4279900"/>
          </a:xfrm>
          <a:prstGeom prst="rect">
            <a:avLst/>
          </a:prstGeom>
        </p:spPr>
        <p:txBody>
          <a:bodyPr/>
          <a:lstStyle>
            <a:lvl1pPr>
              <a:defRPr sz="3400">
                <a:solidFill>
                  <a:srgbClr val="94E3FE"/>
                </a:solidFill>
              </a:defRPr>
            </a:lvl1pPr>
          </a:lstStyle>
          <a:p>
            <a:r>
              <a:t>The attendants included grooms, soldiers, musicians, court attendants, and female servants. </a:t>
            </a:r>
          </a:p>
        </p:txBody>
      </p:sp>
    </p:spTree>
  </p:cSld>
  <p:clrMapOvr>
    <a:masterClrMapping/>
  </p:clrMapOvr>
  <p:transition spd="med"/>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2" name="A large pit was dug and lined with mats. The entourage ascended into the pit by means of a ramp. In one pit there were 74 attendants. After they arranged themselves in a predetermined order, they drank poison."/>
          <p:cNvSpPr txBox="1">
            <a:spLocks noGrp="1"/>
          </p:cNvSpPr>
          <p:nvPr>
            <p:ph type="body" sz="half" idx="1"/>
          </p:nvPr>
        </p:nvSpPr>
        <p:spPr>
          <a:xfrm>
            <a:off x="1109133" y="1549400"/>
            <a:ext cx="5867401" cy="5499100"/>
          </a:xfrm>
          <a:prstGeom prst="rect">
            <a:avLst/>
          </a:prstGeom>
        </p:spPr>
        <p:txBody>
          <a:bodyPr/>
          <a:lstStyle>
            <a:lvl1pPr>
              <a:defRPr sz="3400">
                <a:solidFill>
                  <a:srgbClr val="94E3FE"/>
                </a:solidFill>
              </a:defRPr>
            </a:lvl1pPr>
          </a:lstStyle>
          <a:p>
            <a:r>
              <a:t>A large pit was dug and lined with mats. The entourage ascended into the pit by means of a ramp. In one pit there were 74 attendants. After they arranged themselves in a predetermined order, they drank poison.  </a:t>
            </a:r>
          </a:p>
        </p:txBody>
      </p:sp>
      <p:grpSp>
        <p:nvGrpSpPr>
          <p:cNvPr id="715" name="british museum 2013 544.jpg"/>
          <p:cNvGrpSpPr/>
          <p:nvPr/>
        </p:nvGrpSpPr>
        <p:grpSpPr>
          <a:xfrm>
            <a:off x="7179902" y="1549400"/>
            <a:ext cx="5033265" cy="6654800"/>
            <a:chOff x="0" y="0"/>
            <a:chExt cx="5033264" cy="6654800"/>
          </a:xfrm>
        </p:grpSpPr>
        <p:pic>
          <p:nvPicPr>
            <p:cNvPr id="714" name="british museum 2013 544.jpg" descr="british museum 2013 544.jpg"/>
            <p:cNvPicPr>
              <a:picLocks noChangeAspect="1"/>
            </p:cNvPicPr>
            <p:nvPr/>
          </p:nvPicPr>
          <p:blipFill>
            <a:blip r:embed="rId2"/>
            <a:srcRect l="17279" r="34007"/>
            <a:stretch>
              <a:fillRect/>
            </a:stretch>
          </p:blipFill>
          <p:spPr>
            <a:xfrm>
              <a:off x="76200" y="63500"/>
              <a:ext cx="4893565" cy="6515100"/>
            </a:xfrm>
            <a:prstGeom prst="rect">
              <a:avLst/>
            </a:prstGeom>
            <a:ln>
              <a:noFill/>
            </a:ln>
            <a:effectLst/>
          </p:spPr>
        </p:pic>
        <p:pic>
          <p:nvPicPr>
            <p:cNvPr id="713" name="british museum 2013 544.jpg" descr="british museum 2013 544.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 name="british museum 2013 547.jpg" descr="british museum 2013 547.jpg"/>
          <p:cNvPicPr>
            <a:picLocks noChangeAspect="1"/>
          </p:cNvPicPr>
          <p:nvPr/>
        </p:nvPicPr>
        <p:blipFill>
          <a:blip r:embed="rId2"/>
          <a:stretch>
            <a:fillRect/>
          </a:stretch>
        </p:blipFill>
        <p:spPr>
          <a:xfrm>
            <a:off x="1504950" y="521692"/>
            <a:ext cx="9994900" cy="7162801"/>
          </a:xfrm>
          <a:prstGeom prst="rect">
            <a:avLst/>
          </a:prstGeom>
          <a:ln w="12700">
            <a:miter lim="400000"/>
          </a:ln>
        </p:spPr>
      </p:pic>
      <p:sp>
        <p:nvSpPr>
          <p:cNvPr id="718" name="The excavated tomb"/>
          <p:cNvSpPr txBox="1"/>
          <p:nvPr/>
        </p:nvSpPr>
        <p:spPr>
          <a:xfrm>
            <a:off x="2373659" y="7844366"/>
            <a:ext cx="8257482" cy="12455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excavated tomb</a:t>
            </a:r>
          </a:p>
        </p:txBody>
      </p:sp>
    </p:spTree>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 name="These were not all mere slaves. They included men and women of the court dressed in their finery and adorned with gold and silver and precious gems."/>
          <p:cNvSpPr txBox="1">
            <a:spLocks noGrp="1"/>
          </p:cNvSpPr>
          <p:nvPr>
            <p:ph type="body" sz="half" idx="1"/>
          </p:nvPr>
        </p:nvSpPr>
        <p:spPr>
          <a:xfrm>
            <a:off x="1143000" y="1549400"/>
            <a:ext cx="5867400" cy="5232400"/>
          </a:xfrm>
          <a:prstGeom prst="rect">
            <a:avLst/>
          </a:prstGeom>
        </p:spPr>
        <p:txBody>
          <a:bodyPr/>
          <a:lstStyle>
            <a:lvl1pPr>
              <a:defRPr sz="3400">
                <a:solidFill>
                  <a:srgbClr val="94E3FE"/>
                </a:solidFill>
              </a:defRPr>
            </a:lvl1pPr>
          </a:lstStyle>
          <a:p>
            <a:r>
              <a:t>These were not all mere slaves. They included men and women of the court dressed in their finery and adorned with gold and silver and precious gems. </a:t>
            </a:r>
          </a:p>
        </p:txBody>
      </p:sp>
      <p:grpSp>
        <p:nvGrpSpPr>
          <p:cNvPr id="723" name="british museum 2013 544.jpg"/>
          <p:cNvGrpSpPr/>
          <p:nvPr/>
        </p:nvGrpSpPr>
        <p:grpSpPr>
          <a:xfrm>
            <a:off x="7179902" y="1549400"/>
            <a:ext cx="5033265" cy="6654800"/>
            <a:chOff x="0" y="0"/>
            <a:chExt cx="5033264" cy="6654800"/>
          </a:xfrm>
        </p:grpSpPr>
        <p:pic>
          <p:nvPicPr>
            <p:cNvPr id="722" name="british museum 2013 544.jpg" descr="british museum 2013 544.jpg"/>
            <p:cNvPicPr>
              <a:picLocks noChangeAspect="1"/>
            </p:cNvPicPr>
            <p:nvPr/>
          </p:nvPicPr>
          <p:blipFill>
            <a:blip r:embed="rId2"/>
            <a:srcRect l="17279" r="34007"/>
            <a:stretch>
              <a:fillRect/>
            </a:stretch>
          </p:blipFill>
          <p:spPr>
            <a:xfrm>
              <a:off x="76200" y="63500"/>
              <a:ext cx="4893565" cy="6515100"/>
            </a:xfrm>
            <a:prstGeom prst="rect">
              <a:avLst/>
            </a:prstGeom>
            <a:ln>
              <a:noFill/>
            </a:ln>
            <a:effectLst/>
          </p:spPr>
        </p:pic>
        <p:pic>
          <p:nvPicPr>
            <p:cNvPr id="721" name="british museum 2013 544.jpg" descr="british museum 2013 544.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2" name="673666e88687e00af492a17392e6055e.jpeg"/>
          <p:cNvGrpSpPr/>
          <p:nvPr/>
        </p:nvGrpSpPr>
        <p:grpSpPr>
          <a:xfrm>
            <a:off x="6104341" y="818388"/>
            <a:ext cx="6026523" cy="7977185"/>
            <a:chOff x="0" y="0"/>
            <a:chExt cx="6026521" cy="7977184"/>
          </a:xfrm>
        </p:grpSpPr>
        <p:pic>
          <p:nvPicPr>
            <p:cNvPr id="371" name="673666e88687e00af492a17392e6055e.jpeg" descr="673666e88687e00af492a17392e6055e.jpeg"/>
            <p:cNvPicPr>
              <a:picLocks noChangeAspect="1"/>
            </p:cNvPicPr>
            <p:nvPr/>
          </p:nvPicPr>
          <p:blipFill>
            <a:blip r:embed="rId2"/>
            <a:srcRect t="3514" b="3514"/>
            <a:stretch>
              <a:fillRect/>
            </a:stretch>
          </p:blipFill>
          <p:spPr>
            <a:xfrm>
              <a:off x="76200" y="63500"/>
              <a:ext cx="5886822" cy="7837485"/>
            </a:xfrm>
            <a:prstGeom prst="rect">
              <a:avLst/>
            </a:prstGeom>
            <a:ln>
              <a:noFill/>
            </a:ln>
            <a:effectLst/>
          </p:spPr>
        </p:pic>
        <p:pic>
          <p:nvPicPr>
            <p:cNvPr id="370" name="673666e88687e00af492a17392e6055e.jpeg" descr="673666e88687e00af492a17392e6055e.jpeg"/>
            <p:cNvPicPr>
              <a:picLocks/>
            </p:cNvPicPr>
            <p:nvPr/>
          </p:nvPicPr>
          <p:blipFill>
            <a:blip r:embed="rId3"/>
            <a:stretch>
              <a:fillRect/>
            </a:stretch>
          </p:blipFill>
          <p:spPr>
            <a:xfrm>
              <a:off x="0" y="-1"/>
              <a:ext cx="6026522" cy="7977186"/>
            </a:xfrm>
            <a:prstGeom prst="rect">
              <a:avLst/>
            </a:prstGeom>
            <a:effectLst/>
          </p:spPr>
        </p:pic>
      </p:grpSp>
      <p:sp>
        <p:nvSpPr>
          <p:cNvPr id="373" name="In the 1800s, theological liberals and skeptics said the Ur of the Bible is a myth.…"/>
          <p:cNvSpPr txBox="1"/>
          <p:nvPr/>
        </p:nvSpPr>
        <p:spPr>
          <a:xfrm>
            <a:off x="986601" y="877683"/>
            <a:ext cx="4388620" cy="5295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54990">
              <a:defRPr sz="3230" cap="none">
                <a:solidFill>
                  <a:srgbClr val="94E3FE"/>
                </a:solidFill>
              </a:defRPr>
            </a:pPr>
            <a:r>
              <a:t>In the 1800s, theological liberals and skeptics said the Ur of the Bible is a myth. </a:t>
            </a:r>
          </a:p>
          <a:p>
            <a:pPr algn="l" defTabSz="554990">
              <a:defRPr sz="3230" cap="none">
                <a:solidFill>
                  <a:srgbClr val="94E3FE"/>
                </a:solidFill>
              </a:defRPr>
            </a:pPr>
            <a:endParaRPr/>
          </a:p>
          <a:p>
            <a:pPr algn="l" defTabSz="554990">
              <a:defRPr sz="3230" cap="none">
                <a:solidFill>
                  <a:srgbClr val="94E3FE"/>
                </a:solidFill>
              </a:defRPr>
            </a:pPr>
            <a:r>
              <a:t>But in the 1920s, The ruins of Ur were discovered and excavated by Leonard Wooley.</a:t>
            </a:r>
          </a:p>
        </p:txBody>
      </p:sp>
    </p:spTree>
  </p:cSld>
  <p:clrMapOvr>
    <a:masterClrMapping/>
  </p:clrMapOvr>
  <p:transition spd="med"/>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5" name="woolley ur of the chaldees 14.jpg" descr="woolley ur of the chaldees 14.jpg"/>
          <p:cNvPicPr>
            <a:picLocks noGrp="1"/>
          </p:cNvPicPr>
          <p:nvPr>
            <p:ph type="pic" idx="21"/>
          </p:nvPr>
        </p:nvPicPr>
        <p:blipFill>
          <a:blip r:embed="rId2"/>
          <a:stretch>
            <a:fillRect/>
          </a:stretch>
        </p:blipFill>
        <p:spPr>
          <a:xfrm>
            <a:off x="7196835" y="965200"/>
            <a:ext cx="5033265" cy="6654800"/>
          </a:xfrm>
          <a:prstGeom prst="rect">
            <a:avLst/>
          </a:prstGeom>
        </p:spPr>
      </p:pic>
      <p:sp>
        <p:nvSpPr>
          <p:cNvPr id="726" name="“It must have been a very gaily dressed crowd that assembled in the open mat-lined pit for the royal obsequies, a blaze of color with the crimson coats, the silver, and the gold. These were persons held in honor, wearing their robes of office” (Woolley)."/>
          <p:cNvSpPr txBox="1">
            <a:spLocks noGrp="1"/>
          </p:cNvSpPr>
          <p:nvPr>
            <p:ph type="body" sz="half" idx="1"/>
          </p:nvPr>
        </p:nvSpPr>
        <p:spPr>
          <a:xfrm>
            <a:off x="952500" y="1143000"/>
            <a:ext cx="5867400" cy="6299200"/>
          </a:xfrm>
          <a:prstGeom prst="rect">
            <a:avLst/>
          </a:prstGeom>
        </p:spPr>
        <p:txBody>
          <a:bodyPr/>
          <a:lstStyle>
            <a:lvl1pPr>
              <a:defRPr sz="3400">
                <a:solidFill>
                  <a:srgbClr val="94E3FE"/>
                </a:solidFill>
              </a:defRPr>
            </a:lvl1pPr>
          </a:lstStyle>
          <a:p>
            <a:r>
              <a:t>“It must have been a very gaily dressed crowd that assembled in the open mat-lined pit for the royal obsequies, a blaze of color with the crimson coats, the silver, and the gold. These were persons held in honor, wearing their robes of office” (Woolley).</a:t>
            </a:r>
          </a:p>
        </p:txBody>
      </p:sp>
      <p:sp>
        <p:nvSpPr>
          <p:cNvPr id="727" name="A reconstruction of Lady Shubad with her headdress"/>
          <p:cNvSpPr txBox="1"/>
          <p:nvPr/>
        </p:nvSpPr>
        <p:spPr>
          <a:xfrm>
            <a:off x="7043987" y="7620000"/>
            <a:ext cx="5338962" cy="1705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700" cap="none">
                <a:solidFill>
                  <a:srgbClr val="94E3FE"/>
                </a:solidFill>
              </a:defRPr>
            </a:lvl1pPr>
          </a:lstStyle>
          <a:p>
            <a:r>
              <a:t>A reconstruction of Lady Shubad with her headdress</a:t>
            </a:r>
          </a:p>
        </p:txBody>
      </p:sp>
    </p:spTree>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9" name="british museum 51.jpg" descr="british museum 51.jpg"/>
          <p:cNvPicPr>
            <a:picLocks noGrp="1"/>
          </p:cNvPicPr>
          <p:nvPr>
            <p:ph type="pic" idx="21"/>
          </p:nvPr>
        </p:nvPicPr>
        <p:blipFill>
          <a:blip r:embed="rId2"/>
          <a:stretch>
            <a:fillRect/>
          </a:stretch>
        </p:blipFill>
        <p:spPr>
          <a:xfrm>
            <a:off x="7112168" y="1549400"/>
            <a:ext cx="5033266" cy="6654800"/>
          </a:xfrm>
          <a:prstGeom prst="rect">
            <a:avLst/>
          </a:prstGeom>
        </p:spPr>
      </p:pic>
      <p:sp>
        <p:nvSpPr>
          <p:cNvPr id="730" name="They were expecting to accompany the king or queen into the next world."/>
          <p:cNvSpPr txBox="1">
            <a:spLocks noGrp="1"/>
          </p:cNvSpPr>
          <p:nvPr>
            <p:ph type="body" sz="quarter" idx="1"/>
          </p:nvPr>
        </p:nvSpPr>
        <p:spPr>
          <a:xfrm>
            <a:off x="1109133" y="1549400"/>
            <a:ext cx="5867401" cy="4140200"/>
          </a:xfrm>
          <a:prstGeom prst="rect">
            <a:avLst/>
          </a:prstGeom>
        </p:spPr>
        <p:txBody>
          <a:bodyPr/>
          <a:lstStyle>
            <a:lvl1pPr>
              <a:defRPr sz="3400">
                <a:solidFill>
                  <a:srgbClr val="94E3FE"/>
                </a:solidFill>
              </a:defRPr>
            </a:lvl1pPr>
          </a:lstStyle>
          <a:p>
            <a:r>
              <a:t>They were expecting to accompany the king or queen into the next world. </a:t>
            </a:r>
          </a:p>
        </p:txBody>
      </p:sp>
    </p:spTree>
  </p:cSld>
  <p:clrMapOvr>
    <a:masterClrMapping/>
  </p:clrMapOvr>
  <p:transition spd="med"/>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 name="Gilgamesh, king of ancient Erech, which is mentioned in Genesis 10:10, was buried in this same manner. He lived in the era of the Tower of Babel."/>
          <p:cNvSpPr txBox="1">
            <a:spLocks noGrp="1"/>
          </p:cNvSpPr>
          <p:nvPr>
            <p:ph type="body" sz="half" idx="1"/>
          </p:nvPr>
        </p:nvSpPr>
        <p:spPr>
          <a:xfrm>
            <a:off x="774700" y="1549400"/>
            <a:ext cx="5867400" cy="4660900"/>
          </a:xfrm>
          <a:prstGeom prst="rect">
            <a:avLst/>
          </a:prstGeom>
        </p:spPr>
        <p:txBody>
          <a:bodyPr/>
          <a:lstStyle>
            <a:lvl1pPr>
              <a:defRPr sz="3400">
                <a:solidFill>
                  <a:srgbClr val="94E3FE"/>
                </a:solidFill>
              </a:defRPr>
            </a:lvl1pPr>
          </a:lstStyle>
          <a:p>
            <a:r>
              <a:t>Gilgamesh, king of ancient Erech, which is mentioned in Genesis 10:10, was buried in this same manner. He lived in the era of the Tower of Babel. </a:t>
            </a:r>
          </a:p>
        </p:txBody>
      </p:sp>
      <p:grpSp>
        <p:nvGrpSpPr>
          <p:cNvPr id="735" name="british museum 2013 544.jpg"/>
          <p:cNvGrpSpPr/>
          <p:nvPr/>
        </p:nvGrpSpPr>
        <p:grpSpPr>
          <a:xfrm>
            <a:off x="7179902" y="1549400"/>
            <a:ext cx="5033265" cy="6654800"/>
            <a:chOff x="0" y="0"/>
            <a:chExt cx="5033264" cy="6654800"/>
          </a:xfrm>
        </p:grpSpPr>
        <p:pic>
          <p:nvPicPr>
            <p:cNvPr id="734" name="british museum 2013 544.jpg" descr="british museum 2013 544.jpg"/>
            <p:cNvPicPr>
              <a:picLocks noChangeAspect="1"/>
            </p:cNvPicPr>
            <p:nvPr/>
          </p:nvPicPr>
          <p:blipFill>
            <a:blip r:embed="rId2"/>
            <a:srcRect l="17279" r="34007"/>
            <a:stretch>
              <a:fillRect/>
            </a:stretch>
          </p:blipFill>
          <p:spPr>
            <a:xfrm>
              <a:off x="76200" y="63500"/>
              <a:ext cx="4893565" cy="6515100"/>
            </a:xfrm>
            <a:prstGeom prst="rect">
              <a:avLst/>
            </a:prstGeom>
            <a:ln>
              <a:noFill/>
            </a:ln>
            <a:effectLst/>
          </p:spPr>
        </p:pic>
        <p:pic>
          <p:nvPicPr>
            <p:cNvPr id="733" name="british museum 2013 544.jpg" descr="british museum 2013 544.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 name="His beloved wife,…"/>
          <p:cNvSpPr txBox="1">
            <a:spLocks noGrp="1"/>
          </p:cNvSpPr>
          <p:nvPr>
            <p:ph type="body" sz="half" idx="1"/>
          </p:nvPr>
        </p:nvSpPr>
        <p:spPr>
          <a:xfrm>
            <a:off x="1104900" y="1447800"/>
            <a:ext cx="5867400" cy="8178800"/>
          </a:xfrm>
          <a:prstGeom prst="rect">
            <a:avLst/>
          </a:prstGeom>
        </p:spPr>
        <p:txBody>
          <a:bodyPr/>
          <a:lstStyle/>
          <a:p>
            <a:pPr>
              <a:defRPr sz="3400">
                <a:solidFill>
                  <a:srgbClr val="94E3FE"/>
                </a:solidFill>
              </a:defRPr>
            </a:pPr>
            <a:r>
              <a:t>His beloved wife,</a:t>
            </a:r>
          </a:p>
          <a:p>
            <a:pPr>
              <a:defRPr sz="3400">
                <a:solidFill>
                  <a:srgbClr val="94E3FE"/>
                </a:solidFill>
              </a:defRPr>
            </a:pPr>
            <a:r>
              <a:t>His beloved children,</a:t>
            </a:r>
          </a:p>
          <a:p>
            <a:pPr>
              <a:defRPr sz="3400">
                <a:solidFill>
                  <a:srgbClr val="94E3FE"/>
                </a:solidFill>
              </a:defRPr>
            </a:pPr>
            <a:r>
              <a:t>His beloved senior wife,</a:t>
            </a:r>
          </a:p>
          <a:p>
            <a:pPr>
              <a:defRPr sz="3400">
                <a:solidFill>
                  <a:srgbClr val="94E3FE"/>
                </a:solidFill>
              </a:defRPr>
            </a:pPr>
            <a:r>
              <a:t>His beloved concubine,</a:t>
            </a:r>
          </a:p>
          <a:p>
            <a:pPr>
              <a:defRPr sz="3400">
                <a:solidFill>
                  <a:srgbClr val="94E3FE"/>
                </a:solidFill>
              </a:defRPr>
            </a:pPr>
            <a:r>
              <a:t>His beloved minstrel,</a:t>
            </a:r>
          </a:p>
          <a:p>
            <a:pPr>
              <a:defRPr sz="3400">
                <a:solidFill>
                  <a:srgbClr val="94E3FE"/>
                </a:solidFill>
              </a:defRPr>
            </a:pPr>
            <a:r>
              <a:t>His beloved cupbearer,</a:t>
            </a:r>
          </a:p>
          <a:p>
            <a:pPr>
              <a:defRPr sz="3400">
                <a:solidFill>
                  <a:srgbClr val="94E3FE"/>
                </a:solidFill>
              </a:defRPr>
            </a:pPr>
            <a:r>
              <a:t>His beloved barber,</a:t>
            </a:r>
          </a:p>
          <a:p>
            <a:pPr>
              <a:defRPr sz="3400">
                <a:solidFill>
                  <a:srgbClr val="94E3FE"/>
                </a:solidFill>
              </a:defRPr>
            </a:pPr>
            <a:r>
              <a:t>His beloved courtiers and palace attendants,</a:t>
            </a:r>
          </a:p>
          <a:p>
            <a:pPr>
              <a:defRPr sz="3400">
                <a:solidFill>
                  <a:srgbClr val="94E3FE"/>
                </a:solidFill>
              </a:defRPr>
            </a:pPr>
            <a:r>
              <a:t>His beloved personal effects--</a:t>
            </a:r>
          </a:p>
          <a:p>
            <a:pPr>
              <a:defRPr sz="3400">
                <a:solidFill>
                  <a:srgbClr val="94E3FE"/>
                </a:solidFill>
              </a:defRPr>
            </a:pPr>
            <a:r>
              <a:t>they were interred beside him, in palatial display, at Uruk.</a:t>
            </a:r>
          </a:p>
        </p:txBody>
      </p:sp>
      <p:grpSp>
        <p:nvGrpSpPr>
          <p:cNvPr id="740" name="british museum 2013 544.jpg"/>
          <p:cNvGrpSpPr/>
          <p:nvPr/>
        </p:nvGrpSpPr>
        <p:grpSpPr>
          <a:xfrm>
            <a:off x="7179902" y="1549400"/>
            <a:ext cx="5033265" cy="6654800"/>
            <a:chOff x="0" y="0"/>
            <a:chExt cx="5033264" cy="6654800"/>
          </a:xfrm>
        </p:grpSpPr>
        <p:pic>
          <p:nvPicPr>
            <p:cNvPr id="739" name="british museum 2013 544.jpg" descr="british museum 2013 544.jpg"/>
            <p:cNvPicPr>
              <a:picLocks noChangeAspect="1"/>
            </p:cNvPicPr>
            <p:nvPr/>
          </p:nvPicPr>
          <p:blipFill>
            <a:blip r:embed="rId2"/>
            <a:srcRect l="17279" r="34007"/>
            <a:stretch>
              <a:fillRect/>
            </a:stretch>
          </p:blipFill>
          <p:spPr>
            <a:xfrm>
              <a:off x="76200" y="63500"/>
              <a:ext cx="4893565" cy="6515100"/>
            </a:xfrm>
            <a:prstGeom prst="rect">
              <a:avLst/>
            </a:prstGeom>
            <a:ln>
              <a:noFill/>
            </a:ln>
            <a:effectLst/>
          </p:spPr>
        </p:pic>
        <p:pic>
          <p:nvPicPr>
            <p:cNvPr id="738" name="british museum 2013 544.jpg" descr="british museum 2013 544.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2" name="british museum 2013 1239.jpg" descr="british museum 2013 1239.jpg"/>
          <p:cNvPicPr>
            <a:picLocks noGrp="1"/>
          </p:cNvPicPr>
          <p:nvPr>
            <p:ph type="pic" idx="21"/>
          </p:nvPr>
        </p:nvPicPr>
        <p:blipFill>
          <a:blip r:embed="rId2"/>
          <a:stretch>
            <a:fillRect/>
          </a:stretch>
        </p:blipFill>
        <p:spPr>
          <a:xfrm>
            <a:off x="7044435" y="1562100"/>
            <a:ext cx="5033265" cy="6654800"/>
          </a:xfrm>
          <a:prstGeom prst="rect">
            <a:avLst/>
          </a:prstGeom>
        </p:spPr>
      </p:pic>
      <p:sp>
        <p:nvSpPr>
          <p:cNvPr id="743" name="This tablet describes another practice of human sacrifice in ancient Mesopotamia. If omens predicted that the king was in danger, a substitute person was put on the throne and subsequently killed to satisfy the occultic powers."/>
          <p:cNvSpPr txBox="1">
            <a:spLocks noGrp="1"/>
          </p:cNvSpPr>
          <p:nvPr>
            <p:ph type="body" sz="half" idx="1"/>
          </p:nvPr>
        </p:nvSpPr>
        <p:spPr>
          <a:xfrm>
            <a:off x="774700" y="1562100"/>
            <a:ext cx="5867400" cy="6565900"/>
          </a:xfrm>
          <a:prstGeom prst="rect">
            <a:avLst/>
          </a:prstGeom>
        </p:spPr>
        <p:txBody>
          <a:bodyPr/>
          <a:lstStyle>
            <a:lvl1pPr>
              <a:defRPr sz="3400">
                <a:solidFill>
                  <a:srgbClr val="94E3FE"/>
                </a:solidFill>
              </a:defRPr>
            </a:lvl1pPr>
          </a:lstStyle>
          <a:p>
            <a:r>
              <a:t>This tablet describes another practice of human sacrifice in ancient Mesopotamia. If omens predicted that the king was in danger, a substitute person was put on the throne and subsequently killed to satisfy the occultic powers.</a:t>
            </a:r>
          </a:p>
        </p:txBody>
      </p:sp>
    </p:spTree>
  </p:cSld>
  <p:clrMapOvr>
    <a:masterClrMapping/>
  </p:clrMapOvr>
  <p:transition spd="med"/>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5" name="British Museum misc 155.jpg" descr="British Museum misc 155.jpg"/>
          <p:cNvPicPr>
            <a:picLocks noGrp="1"/>
          </p:cNvPicPr>
          <p:nvPr>
            <p:ph type="pic" idx="21"/>
          </p:nvPr>
        </p:nvPicPr>
        <p:blipFill>
          <a:blip r:embed="rId2"/>
          <a:stretch>
            <a:fillRect/>
          </a:stretch>
        </p:blipFill>
        <p:spPr>
          <a:xfrm>
            <a:off x="7095235" y="1143000"/>
            <a:ext cx="5033265" cy="6654800"/>
          </a:xfrm>
          <a:prstGeom prst="rect">
            <a:avLst/>
          </a:prstGeom>
        </p:spPr>
      </p:pic>
      <p:sp>
        <p:nvSpPr>
          <p:cNvPr id="746" name="Though these kings expected to be accompanied into the next life by their goods and servants, in reality they took absolutely nothing with them, as Job testified:…"/>
          <p:cNvSpPr txBox="1">
            <a:spLocks noGrp="1"/>
          </p:cNvSpPr>
          <p:nvPr>
            <p:ph type="body" sz="half" idx="1"/>
          </p:nvPr>
        </p:nvSpPr>
        <p:spPr>
          <a:xfrm>
            <a:off x="1041400" y="1143000"/>
            <a:ext cx="5867400" cy="8166100"/>
          </a:xfrm>
          <a:prstGeom prst="rect">
            <a:avLst/>
          </a:prstGeom>
        </p:spPr>
        <p:txBody>
          <a:bodyPr/>
          <a:lstStyle/>
          <a:p>
            <a:pPr>
              <a:defRPr sz="3400">
                <a:solidFill>
                  <a:srgbClr val="94E3FE"/>
                </a:solidFill>
              </a:defRPr>
            </a:pPr>
            <a:r>
              <a:t>Though these kings expected to be accompanied into the next life by their goods and servants, in reality they took absolutely nothing with them, as Job testified:</a:t>
            </a:r>
          </a:p>
          <a:p>
            <a:pPr>
              <a:defRPr sz="3400">
                <a:solidFill>
                  <a:srgbClr val="94E3FE"/>
                </a:solidFill>
              </a:defRPr>
            </a:pPr>
            <a:endParaRPr/>
          </a:p>
          <a:p>
            <a:pPr>
              <a:defRPr sz="3400">
                <a:solidFill>
                  <a:srgbClr val="FFFFFF"/>
                </a:solidFill>
              </a:defRPr>
            </a:pPr>
            <a:r>
              <a:t>“Naked came I out of my mother’s womb, and naked shall I return thither” </a:t>
            </a:r>
            <a:br>
              <a:rPr lang="en-US"/>
            </a:br>
            <a:r>
              <a:t>(Job 1:21).</a:t>
            </a:r>
          </a:p>
        </p:txBody>
      </p:sp>
    </p:spTree>
  </p:cSld>
  <p:clrMapOvr>
    <a:masterClrMapping/>
  </p:clrMapOvr>
  <p:transition spd="med"/>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8" name="The Psalmist says,…"/>
          <p:cNvSpPr txBox="1">
            <a:spLocks noGrp="1"/>
          </p:cNvSpPr>
          <p:nvPr>
            <p:ph type="body" sz="half" idx="1"/>
          </p:nvPr>
        </p:nvSpPr>
        <p:spPr>
          <a:xfrm>
            <a:off x="927100" y="1143000"/>
            <a:ext cx="5867400" cy="5672336"/>
          </a:xfrm>
          <a:prstGeom prst="rect">
            <a:avLst/>
          </a:prstGeom>
        </p:spPr>
        <p:txBody>
          <a:bodyPr/>
          <a:lstStyle/>
          <a:p>
            <a:pPr>
              <a:defRPr sz="3400">
                <a:solidFill>
                  <a:srgbClr val="94E3FE"/>
                </a:solidFill>
              </a:defRPr>
            </a:pPr>
            <a:r>
              <a:t>The Psalmist says, </a:t>
            </a:r>
          </a:p>
          <a:p>
            <a:pPr>
              <a:defRPr sz="3400">
                <a:solidFill>
                  <a:srgbClr val="DEDDDE"/>
                </a:solidFill>
              </a:defRPr>
            </a:pPr>
            <a:endParaRPr/>
          </a:p>
          <a:p>
            <a:pPr>
              <a:defRPr sz="3400">
                <a:solidFill>
                  <a:srgbClr val="DEDDDE"/>
                </a:solidFill>
              </a:defRPr>
            </a:pPr>
            <a:r>
              <a:t>“Be not afraid when one is made rich, when the glory of his house is increased; for when he dieth he shall carry nothing away: his glory shall not descend after him” (Psalm 49:16-17).</a:t>
            </a:r>
          </a:p>
        </p:txBody>
      </p:sp>
      <p:grpSp>
        <p:nvGrpSpPr>
          <p:cNvPr id="751" name="British Museum misc 155.jpg"/>
          <p:cNvGrpSpPr/>
          <p:nvPr/>
        </p:nvGrpSpPr>
        <p:grpSpPr>
          <a:xfrm>
            <a:off x="7095235" y="1143000"/>
            <a:ext cx="5033265" cy="6654800"/>
            <a:chOff x="0" y="0"/>
            <a:chExt cx="5033264" cy="6654800"/>
          </a:xfrm>
        </p:grpSpPr>
        <p:pic>
          <p:nvPicPr>
            <p:cNvPr id="750" name="British Museum misc 155.jpg" descr="British Museum misc 155.jpg"/>
            <p:cNvPicPr>
              <a:picLocks noChangeAspect="1"/>
            </p:cNvPicPr>
            <p:nvPr/>
          </p:nvPicPr>
          <p:blipFill>
            <a:blip r:embed="rId2"/>
            <a:srcRect l="13015" r="12884"/>
            <a:stretch>
              <a:fillRect/>
            </a:stretch>
          </p:blipFill>
          <p:spPr>
            <a:xfrm>
              <a:off x="76200" y="63500"/>
              <a:ext cx="4893565" cy="6505434"/>
            </a:xfrm>
            <a:prstGeom prst="rect">
              <a:avLst/>
            </a:prstGeom>
            <a:ln>
              <a:noFill/>
            </a:ln>
            <a:effectLst/>
          </p:spPr>
        </p:pic>
        <p:pic>
          <p:nvPicPr>
            <p:cNvPr id="749" name="British Museum misc 155.jpg" descr="British Museum misc 155.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The Ur idolators had no excuse for their error. They had the light of creation and the light of conscience, and they also had the light of the prophets that God had raised up from the time of Adam. Job knew the truth, and he probably lived about the time"/>
          <p:cNvSpPr txBox="1">
            <a:spLocks noGrp="1"/>
          </p:cNvSpPr>
          <p:nvPr>
            <p:ph type="body" sz="half" idx="1"/>
          </p:nvPr>
        </p:nvSpPr>
        <p:spPr>
          <a:xfrm>
            <a:off x="965200" y="1143000"/>
            <a:ext cx="5867400" cy="8166100"/>
          </a:xfrm>
          <a:prstGeom prst="rect">
            <a:avLst/>
          </a:prstGeom>
        </p:spPr>
        <p:txBody>
          <a:bodyPr/>
          <a:lstStyle>
            <a:lvl1pPr>
              <a:defRPr sz="3400">
                <a:solidFill>
                  <a:srgbClr val="94E3FE"/>
                </a:solidFill>
              </a:defRPr>
            </a:lvl1pPr>
          </a:lstStyle>
          <a:p>
            <a:r>
              <a:t>The Ur idolators had no excuse for their error. They had the light of creation and the light of conscience, and they also had the light of the prophets that God had raised up from the time of Adam. Job knew the truth, and he probably lived about the time of the Ur kings whose graves were unearthed by Woolsey.  </a:t>
            </a:r>
          </a:p>
        </p:txBody>
      </p:sp>
      <p:grpSp>
        <p:nvGrpSpPr>
          <p:cNvPr id="756" name="British Museum misc 155.jpg"/>
          <p:cNvGrpSpPr/>
          <p:nvPr/>
        </p:nvGrpSpPr>
        <p:grpSpPr>
          <a:xfrm>
            <a:off x="7095235" y="1143000"/>
            <a:ext cx="5033265" cy="6654800"/>
            <a:chOff x="0" y="0"/>
            <a:chExt cx="5033264" cy="6654800"/>
          </a:xfrm>
        </p:grpSpPr>
        <p:pic>
          <p:nvPicPr>
            <p:cNvPr id="755" name="British Museum misc 155.jpg" descr="British Museum misc 155.jpg"/>
            <p:cNvPicPr>
              <a:picLocks noChangeAspect="1"/>
            </p:cNvPicPr>
            <p:nvPr/>
          </p:nvPicPr>
          <p:blipFill>
            <a:blip r:embed="rId2"/>
            <a:srcRect l="13015" r="12884"/>
            <a:stretch>
              <a:fillRect/>
            </a:stretch>
          </p:blipFill>
          <p:spPr>
            <a:xfrm>
              <a:off x="76200" y="63500"/>
              <a:ext cx="4893565" cy="6505434"/>
            </a:xfrm>
            <a:prstGeom prst="rect">
              <a:avLst/>
            </a:prstGeom>
            <a:ln>
              <a:noFill/>
            </a:ln>
            <a:effectLst/>
          </p:spPr>
        </p:pic>
        <p:pic>
          <p:nvPicPr>
            <p:cNvPr id="754" name="British Museum misc 155.jpg" descr="British Museum misc 155.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8" name="woolley ur of the chaldees 10.jpg" descr="woolley ur of the chaldees 10.jpg"/>
          <p:cNvPicPr>
            <a:picLocks noGrp="1"/>
          </p:cNvPicPr>
          <p:nvPr>
            <p:ph type="pic" idx="21"/>
          </p:nvPr>
        </p:nvPicPr>
        <p:blipFill>
          <a:blip r:embed="rId2"/>
          <a:stretch>
            <a:fillRect/>
          </a:stretch>
        </p:blipFill>
        <p:spPr>
          <a:xfrm>
            <a:off x="7129102" y="1562100"/>
            <a:ext cx="5033265" cy="6654800"/>
          </a:xfrm>
          <a:prstGeom prst="rect">
            <a:avLst/>
          </a:prstGeom>
        </p:spPr>
      </p:pic>
      <p:sp>
        <p:nvSpPr>
          <p:cNvPr id="759" name="Confirmation of the Bible"/>
          <p:cNvSpPr txBox="1">
            <a:spLocks noGrp="1"/>
          </p:cNvSpPr>
          <p:nvPr>
            <p:ph type="title"/>
          </p:nvPr>
        </p:nvSpPr>
        <p:spPr>
          <a:xfrm>
            <a:off x="1041400" y="787400"/>
            <a:ext cx="5956300" cy="2870200"/>
          </a:xfrm>
          <a:prstGeom prst="rect">
            <a:avLst/>
          </a:prstGeom>
        </p:spPr>
        <p:txBody>
          <a:bodyPr/>
          <a:lstStyle>
            <a:lvl1pPr>
              <a:defRPr sz="6400"/>
            </a:lvl1pPr>
          </a:lstStyle>
          <a:p>
            <a:r>
              <a:t>Confirmation of the Bible</a:t>
            </a:r>
          </a:p>
        </p:txBody>
      </p:sp>
      <p:sp>
        <p:nvSpPr>
          <p:cNvPr id="760" name="Everything that has been discovered about Ur fits the ancient Mesopotamian world as described in the Bible."/>
          <p:cNvSpPr txBox="1">
            <a:spLocks noGrp="1"/>
          </p:cNvSpPr>
          <p:nvPr>
            <p:ph type="body" sz="half" idx="1"/>
          </p:nvPr>
        </p:nvSpPr>
        <p:spPr>
          <a:xfrm>
            <a:off x="1041400" y="3810000"/>
            <a:ext cx="5867400" cy="5499100"/>
          </a:xfrm>
          <a:prstGeom prst="rect">
            <a:avLst/>
          </a:prstGeom>
        </p:spPr>
        <p:txBody>
          <a:bodyPr/>
          <a:lstStyle>
            <a:lvl1pPr>
              <a:defRPr sz="3400">
                <a:solidFill>
                  <a:srgbClr val="94E3FE"/>
                </a:solidFill>
              </a:defRPr>
            </a:lvl1pPr>
          </a:lstStyle>
          <a:p>
            <a:r>
              <a:t>Everything that has been discovered about Ur fits the ancient Mesopotamian world as described in the Bible.</a:t>
            </a:r>
          </a:p>
        </p:txBody>
      </p:sp>
    </p:spTree>
  </p:cSld>
  <p:clrMapOvr>
    <a:masterClrMapping/>
  </p:clrMapOvr>
  <p:transition spd="med"/>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 name="An advanced, literate society is exactly what we would expect in light of the Genesis record, which says that Adam’s children built cities and practiced such things as agriculture, animal husbandry, music, and metal working (Genesis 4:16-22)."/>
          <p:cNvSpPr txBox="1">
            <a:spLocks noGrp="1"/>
          </p:cNvSpPr>
          <p:nvPr>
            <p:ph type="body" sz="half" idx="1"/>
          </p:nvPr>
        </p:nvSpPr>
        <p:spPr>
          <a:xfrm>
            <a:off x="990600" y="1562100"/>
            <a:ext cx="5511800" cy="6285244"/>
          </a:xfrm>
          <a:prstGeom prst="rect">
            <a:avLst/>
          </a:prstGeom>
        </p:spPr>
        <p:txBody>
          <a:bodyPr/>
          <a:lstStyle>
            <a:lvl1pPr>
              <a:defRPr sz="3400">
                <a:solidFill>
                  <a:srgbClr val="94E3FE"/>
                </a:solidFill>
              </a:defRPr>
            </a:lvl1pPr>
          </a:lstStyle>
          <a:p>
            <a:r>
              <a:t>An advanced, literate society is exactly what we would expect in light of the Genesis record, which says that Adam’s children built cities and practiced such things as agriculture, animal husbandry, music, and metal working (Genesis 4:16-22).</a:t>
            </a:r>
          </a:p>
        </p:txBody>
      </p:sp>
      <p:grpSp>
        <p:nvGrpSpPr>
          <p:cNvPr id="765" name="woolley ur of the chaldees 10.jpg"/>
          <p:cNvGrpSpPr/>
          <p:nvPr/>
        </p:nvGrpSpPr>
        <p:grpSpPr>
          <a:xfrm>
            <a:off x="7129102" y="1562100"/>
            <a:ext cx="5033265" cy="6654800"/>
            <a:chOff x="0" y="0"/>
            <a:chExt cx="5033264" cy="6654800"/>
          </a:xfrm>
        </p:grpSpPr>
        <p:pic>
          <p:nvPicPr>
            <p:cNvPr id="764" name="woolley ur of the chaldees 10.jpg" descr="woolley ur of the chaldees 10.jpg"/>
            <p:cNvPicPr>
              <a:picLocks noChangeAspect="1"/>
            </p:cNvPicPr>
            <p:nvPr/>
          </p:nvPicPr>
          <p:blipFill>
            <a:blip r:embed="rId2"/>
            <a:srcRect l="28310" r="28346"/>
            <a:stretch>
              <a:fillRect/>
            </a:stretch>
          </p:blipFill>
          <p:spPr>
            <a:xfrm>
              <a:off x="76200" y="63500"/>
              <a:ext cx="4893565" cy="6515100"/>
            </a:xfrm>
            <a:prstGeom prst="rect">
              <a:avLst/>
            </a:prstGeom>
            <a:ln>
              <a:noFill/>
            </a:ln>
            <a:effectLst/>
          </p:spPr>
        </p:pic>
        <p:pic>
          <p:nvPicPr>
            <p:cNvPr id="763" name="woolley ur of the chaldees 10.jpg" descr="woolley ur of the chaldees 10.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5" name="bible-as-history-werner-keller-hardcover-cover-art.png" descr="bible-as-history-werner-keller-hardcover-cover-art.png"/>
          <p:cNvPicPr>
            <a:picLocks noGrp="1"/>
          </p:cNvPicPr>
          <p:nvPr>
            <p:ph type="pic" idx="21"/>
          </p:nvPr>
        </p:nvPicPr>
        <p:blipFill>
          <a:blip r:embed="rId2"/>
          <a:stretch>
            <a:fillRect/>
          </a:stretch>
        </p:blipFill>
        <p:spPr>
          <a:xfrm>
            <a:off x="7594600" y="1943100"/>
            <a:ext cx="4432300" cy="5854700"/>
          </a:xfrm>
          <a:prstGeom prst="rect">
            <a:avLst/>
          </a:prstGeom>
        </p:spPr>
      </p:pic>
      <p:sp>
        <p:nvSpPr>
          <p:cNvPr id="376" name="Ur’s Advanced Civilization"/>
          <p:cNvSpPr txBox="1">
            <a:spLocks noGrp="1"/>
          </p:cNvSpPr>
          <p:nvPr>
            <p:ph type="title"/>
          </p:nvPr>
        </p:nvSpPr>
        <p:spPr>
          <a:xfrm>
            <a:off x="1041400" y="152400"/>
            <a:ext cx="5956300" cy="2870200"/>
          </a:xfrm>
          <a:prstGeom prst="rect">
            <a:avLst/>
          </a:prstGeom>
        </p:spPr>
        <p:txBody>
          <a:bodyPr/>
          <a:lstStyle>
            <a:lvl1pPr>
              <a:defRPr sz="4800"/>
            </a:lvl1pPr>
          </a:lstStyle>
          <a:p>
            <a:r>
              <a:t>Ur’s Advanced Civilization</a:t>
            </a:r>
          </a:p>
        </p:txBody>
      </p:sp>
      <p:sp>
        <p:nvSpPr>
          <p:cNvPr id="377" name="They worked with metal.…"/>
          <p:cNvSpPr txBox="1"/>
          <p:nvPr/>
        </p:nvSpPr>
        <p:spPr>
          <a:xfrm>
            <a:off x="901700" y="3517900"/>
            <a:ext cx="6235700" cy="62357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30000"/>
              </a:lnSpc>
              <a:defRPr sz="3400" cap="none">
                <a:solidFill>
                  <a:srgbClr val="94E3FE"/>
                </a:solidFill>
              </a:defRPr>
            </a:pPr>
            <a:r>
              <a:t>They worked with metal.</a:t>
            </a:r>
          </a:p>
          <a:p>
            <a:pPr algn="l">
              <a:lnSpc>
                <a:spcPct val="130000"/>
              </a:lnSpc>
              <a:defRPr sz="3400" cap="none">
                <a:solidFill>
                  <a:srgbClr val="94E3FE"/>
                </a:solidFill>
              </a:defRPr>
            </a:pPr>
            <a:r>
              <a:t>● They sent ships to other parts of the world.</a:t>
            </a:r>
          </a:p>
          <a:p>
            <a:pPr algn="l">
              <a:lnSpc>
                <a:spcPct val="130000"/>
              </a:lnSpc>
              <a:defRPr sz="3400" cap="none">
                <a:solidFill>
                  <a:srgbClr val="94E3FE"/>
                </a:solidFill>
              </a:defRPr>
            </a:pPr>
            <a:r>
              <a:t>● They had large factories.</a:t>
            </a:r>
          </a:p>
          <a:p>
            <a:pPr algn="l">
              <a:lnSpc>
                <a:spcPct val="130000"/>
              </a:lnSpc>
              <a:defRPr sz="3400" cap="none">
                <a:solidFill>
                  <a:srgbClr val="94E3FE"/>
                </a:solidFill>
              </a:defRPr>
            </a:pPr>
            <a:r>
              <a:t>● They had irrigation for their large fields of grain.</a:t>
            </a:r>
          </a:p>
        </p:txBody>
      </p:sp>
    </p:spTree>
  </p:cSld>
  <p:clrMapOvr>
    <a:masterClrMapping/>
  </p:clrMapOvr>
  <p:transition spd="med"/>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The pagan idolatry, astral worship, and religious towers are described in Genesis 10-11 and Romans 1:21-23."/>
          <p:cNvSpPr txBox="1">
            <a:spLocks noGrp="1"/>
          </p:cNvSpPr>
          <p:nvPr>
            <p:ph type="body" sz="half" idx="1"/>
          </p:nvPr>
        </p:nvSpPr>
        <p:spPr>
          <a:xfrm>
            <a:off x="1549400" y="1562100"/>
            <a:ext cx="5163741" cy="5360790"/>
          </a:xfrm>
          <a:prstGeom prst="rect">
            <a:avLst/>
          </a:prstGeom>
        </p:spPr>
        <p:txBody>
          <a:bodyPr/>
          <a:lstStyle>
            <a:lvl1pPr>
              <a:defRPr sz="3400">
                <a:solidFill>
                  <a:srgbClr val="94E3FE"/>
                </a:solidFill>
              </a:defRPr>
            </a:lvl1pPr>
          </a:lstStyle>
          <a:p>
            <a:r>
              <a:t>The pagan idolatry, astral worship, and religious towers are described in Genesis 10-11 and Romans 1:21-23. </a:t>
            </a:r>
          </a:p>
        </p:txBody>
      </p:sp>
      <p:grpSp>
        <p:nvGrpSpPr>
          <p:cNvPr id="770" name="woolley ur of the chaldees 10.jpg"/>
          <p:cNvGrpSpPr/>
          <p:nvPr/>
        </p:nvGrpSpPr>
        <p:grpSpPr>
          <a:xfrm>
            <a:off x="7129102" y="1562100"/>
            <a:ext cx="5033265" cy="6654800"/>
            <a:chOff x="0" y="0"/>
            <a:chExt cx="5033264" cy="6654800"/>
          </a:xfrm>
        </p:grpSpPr>
        <p:pic>
          <p:nvPicPr>
            <p:cNvPr id="769" name="woolley ur of the chaldees 10.jpg" descr="woolley ur of the chaldees 10.jpg"/>
            <p:cNvPicPr>
              <a:picLocks noChangeAspect="1"/>
            </p:cNvPicPr>
            <p:nvPr/>
          </p:nvPicPr>
          <p:blipFill>
            <a:blip r:embed="rId2"/>
            <a:srcRect l="28310" r="28346"/>
            <a:stretch>
              <a:fillRect/>
            </a:stretch>
          </p:blipFill>
          <p:spPr>
            <a:xfrm>
              <a:off x="76200" y="63500"/>
              <a:ext cx="4893565" cy="6515100"/>
            </a:xfrm>
            <a:prstGeom prst="rect">
              <a:avLst/>
            </a:prstGeom>
            <a:ln>
              <a:noFill/>
            </a:ln>
            <a:effectLst/>
          </p:spPr>
        </p:pic>
        <p:pic>
          <p:nvPicPr>
            <p:cNvPr id="768" name="woolley ur of the chaldees 10.jpg" descr="woolley ur of the chaldees 10.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 name="The spread of Ur-type city-states across Shinar or Mesopotamia is described in Genesis 10:8-12."/>
          <p:cNvSpPr txBox="1">
            <a:spLocks noGrp="1"/>
          </p:cNvSpPr>
          <p:nvPr>
            <p:ph type="body" sz="half" idx="1"/>
          </p:nvPr>
        </p:nvSpPr>
        <p:spPr>
          <a:xfrm>
            <a:off x="1092200" y="1562100"/>
            <a:ext cx="5410200" cy="5914959"/>
          </a:xfrm>
          <a:prstGeom prst="rect">
            <a:avLst/>
          </a:prstGeom>
        </p:spPr>
        <p:txBody>
          <a:bodyPr/>
          <a:lstStyle>
            <a:lvl1pPr>
              <a:defRPr sz="3400">
                <a:solidFill>
                  <a:srgbClr val="94E3FE"/>
                </a:solidFill>
              </a:defRPr>
            </a:lvl1pPr>
          </a:lstStyle>
          <a:p>
            <a:r>
              <a:t>The spread of Ur-type city-states across Shinar or Mesopotamia is described in Genesis 10:8-12.</a:t>
            </a:r>
          </a:p>
        </p:txBody>
      </p:sp>
      <p:grpSp>
        <p:nvGrpSpPr>
          <p:cNvPr id="775" name="woolley ur of the chaldees 10.jpg"/>
          <p:cNvGrpSpPr/>
          <p:nvPr/>
        </p:nvGrpSpPr>
        <p:grpSpPr>
          <a:xfrm>
            <a:off x="7129102" y="1562100"/>
            <a:ext cx="5033265" cy="6654800"/>
            <a:chOff x="0" y="0"/>
            <a:chExt cx="5033264" cy="6654800"/>
          </a:xfrm>
        </p:grpSpPr>
        <p:pic>
          <p:nvPicPr>
            <p:cNvPr id="774" name="woolley ur of the chaldees 10.jpg" descr="woolley ur of the chaldees 10.jpg"/>
            <p:cNvPicPr>
              <a:picLocks noChangeAspect="1"/>
            </p:cNvPicPr>
            <p:nvPr/>
          </p:nvPicPr>
          <p:blipFill>
            <a:blip r:embed="rId2"/>
            <a:srcRect l="28310" r="28346"/>
            <a:stretch>
              <a:fillRect/>
            </a:stretch>
          </p:blipFill>
          <p:spPr>
            <a:xfrm>
              <a:off x="76200" y="63500"/>
              <a:ext cx="4893565" cy="6515100"/>
            </a:xfrm>
            <a:prstGeom prst="rect">
              <a:avLst/>
            </a:prstGeom>
            <a:ln>
              <a:noFill/>
            </a:ln>
            <a:effectLst/>
          </p:spPr>
        </p:pic>
        <p:pic>
          <p:nvPicPr>
            <p:cNvPr id="773" name="woolley ur of the chaldees 10.jpg" descr="woolley ur of the chaldees 10.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 name="“And Cush begat Nimrod: he began to be a mighty one in the earth. ... And the beginning of his KINGDOM was Babel, and Erech, and Accad, and Calneh, in the land of Shinar. Out of that land went forth Asshur, and builded Nineveh, and the city Rehoboth, and"/>
          <p:cNvSpPr txBox="1">
            <a:spLocks noGrp="1"/>
          </p:cNvSpPr>
          <p:nvPr>
            <p:ph type="body" sz="half" idx="1"/>
          </p:nvPr>
        </p:nvSpPr>
        <p:spPr>
          <a:xfrm>
            <a:off x="901700" y="1697566"/>
            <a:ext cx="5867400" cy="7632701"/>
          </a:xfrm>
          <a:prstGeom prst="rect">
            <a:avLst/>
          </a:prstGeom>
        </p:spPr>
        <p:txBody>
          <a:bodyPr/>
          <a:lstStyle>
            <a:lvl1pPr>
              <a:defRPr sz="3400">
                <a:solidFill>
                  <a:srgbClr val="FFFFFF"/>
                </a:solidFill>
              </a:defRPr>
            </a:lvl1pPr>
          </a:lstStyle>
          <a:p>
            <a:r>
              <a:t>“And Cush begat Nimrod: he began to be a mighty one in the earth. ... And the beginning of his KINGDOM was Babel, and Erech, and Accad, and Calneh, in the land of Shinar. Out of that land went forth Asshur, and builded Nineveh, and the city Rehoboth, and Calah, and Resen between Nineveh and Calah: the same is a GREAT CITY.”</a:t>
            </a:r>
          </a:p>
        </p:txBody>
      </p:sp>
      <p:grpSp>
        <p:nvGrpSpPr>
          <p:cNvPr id="780" name="woolley ur of the chaldees 10.jpg"/>
          <p:cNvGrpSpPr/>
          <p:nvPr/>
        </p:nvGrpSpPr>
        <p:grpSpPr>
          <a:xfrm>
            <a:off x="7129102" y="1562100"/>
            <a:ext cx="5033265" cy="6654800"/>
            <a:chOff x="0" y="0"/>
            <a:chExt cx="5033264" cy="6654800"/>
          </a:xfrm>
        </p:grpSpPr>
        <p:pic>
          <p:nvPicPr>
            <p:cNvPr id="779" name="woolley ur of the chaldees 10.jpg" descr="woolley ur of the chaldees 10.jpg"/>
            <p:cNvPicPr>
              <a:picLocks noChangeAspect="1"/>
            </p:cNvPicPr>
            <p:nvPr/>
          </p:nvPicPr>
          <p:blipFill>
            <a:blip r:embed="rId2"/>
            <a:srcRect l="28310" r="28346"/>
            <a:stretch>
              <a:fillRect/>
            </a:stretch>
          </p:blipFill>
          <p:spPr>
            <a:xfrm>
              <a:off x="76200" y="63500"/>
              <a:ext cx="4893565" cy="6515100"/>
            </a:xfrm>
            <a:prstGeom prst="rect">
              <a:avLst/>
            </a:prstGeom>
            <a:ln>
              <a:noFill/>
            </a:ln>
            <a:effectLst/>
          </p:spPr>
        </p:pic>
        <p:pic>
          <p:nvPicPr>
            <p:cNvPr id="778" name="woolley ur of the chaldees 10.jpg" descr="woolley ur of the chaldees 10.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783"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784"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1" name="bible-as-history-werner-keller-hardcover-cover-art.png"/>
          <p:cNvGrpSpPr/>
          <p:nvPr/>
        </p:nvGrpSpPr>
        <p:grpSpPr>
          <a:xfrm>
            <a:off x="7594600" y="1943100"/>
            <a:ext cx="4432300" cy="5854700"/>
            <a:chOff x="0" y="0"/>
            <a:chExt cx="4432300" cy="5854700"/>
          </a:xfrm>
        </p:grpSpPr>
        <p:pic>
          <p:nvPicPr>
            <p:cNvPr id="380" name="bible-as-history-werner-keller-hardcover-cover-art.png" descr="bible-as-history-werner-keller-hardcover-cover-art.png"/>
            <p:cNvPicPr>
              <a:picLocks noChangeAspect="1"/>
            </p:cNvPicPr>
            <p:nvPr/>
          </p:nvPicPr>
          <p:blipFill>
            <a:blip r:embed="rId2"/>
            <a:srcRect t="3321" b="3249"/>
            <a:stretch>
              <a:fillRect/>
            </a:stretch>
          </p:blipFill>
          <p:spPr>
            <a:xfrm>
              <a:off x="76200" y="63500"/>
              <a:ext cx="4292600" cy="5715000"/>
            </a:xfrm>
            <a:prstGeom prst="rect">
              <a:avLst/>
            </a:prstGeom>
            <a:ln>
              <a:noFill/>
            </a:ln>
            <a:effectLst/>
          </p:spPr>
        </p:pic>
        <p:pic>
          <p:nvPicPr>
            <p:cNvPr id="379" name="bible-as-history-werner-keller-hardcover-cover-art.png" descr="bible-as-history-werner-keller-hardcover-cover-art.png"/>
            <p:cNvPicPr>
              <a:picLocks/>
            </p:cNvPicPr>
            <p:nvPr/>
          </p:nvPicPr>
          <p:blipFill>
            <a:blip r:embed="rId3"/>
            <a:stretch>
              <a:fillRect/>
            </a:stretch>
          </p:blipFill>
          <p:spPr>
            <a:xfrm>
              <a:off x="0" y="0"/>
              <a:ext cx="4432300" cy="5854700"/>
            </a:xfrm>
            <a:prstGeom prst="rect">
              <a:avLst/>
            </a:prstGeom>
            <a:effectLst/>
          </p:spPr>
        </p:pic>
      </p:grpSp>
      <p:sp>
        <p:nvSpPr>
          <p:cNvPr id="382" name="● They had a powerful military.…"/>
          <p:cNvSpPr txBox="1"/>
          <p:nvPr/>
        </p:nvSpPr>
        <p:spPr>
          <a:xfrm>
            <a:off x="1003300" y="2286000"/>
            <a:ext cx="6235700" cy="4394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30000"/>
              </a:lnSpc>
              <a:defRPr sz="3400" cap="none">
                <a:solidFill>
                  <a:srgbClr val="94E3FE"/>
                </a:solidFill>
              </a:defRPr>
            </a:pPr>
            <a:r>
              <a:t>● They had a powerful military.</a:t>
            </a:r>
          </a:p>
          <a:p>
            <a:pPr algn="l">
              <a:lnSpc>
                <a:spcPct val="130000"/>
              </a:lnSpc>
              <a:defRPr sz="3400" cap="none">
                <a:solidFill>
                  <a:srgbClr val="94E3FE"/>
                </a:solidFill>
              </a:defRPr>
            </a:pPr>
            <a:r>
              <a:t>● They were literate in multiple languages.</a:t>
            </a:r>
          </a:p>
          <a:p>
            <a:pPr algn="l">
              <a:lnSpc>
                <a:spcPct val="110000"/>
              </a:lnSpc>
              <a:defRPr sz="3400" cap="none">
                <a:solidFill>
                  <a:srgbClr val="94E3FE"/>
                </a:solidFill>
              </a:defRPr>
            </a:pPr>
            <a:r>
              <a:t>● They had law courts.</a:t>
            </a:r>
          </a:p>
          <a:p>
            <a:pPr algn="l">
              <a:lnSpc>
                <a:spcPct val="110000"/>
              </a:lnSpc>
              <a:defRPr sz="3400" cap="none">
                <a:solidFill>
                  <a:srgbClr val="94E3FE"/>
                </a:solidFill>
              </a:defRPr>
            </a:pPr>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An artist’s rendition of Ur with its palaces and tower, the harbor, and the expansive agricultural fields beyond"/>
          <p:cNvSpPr txBox="1">
            <a:spLocks noGrp="1"/>
          </p:cNvSpPr>
          <p:nvPr>
            <p:ph type="body" sz="quarter" idx="1"/>
          </p:nvPr>
        </p:nvSpPr>
        <p:spPr>
          <a:xfrm>
            <a:off x="755650" y="7857066"/>
            <a:ext cx="11493500" cy="1879601"/>
          </a:xfrm>
          <a:prstGeom prst="rect">
            <a:avLst/>
          </a:prstGeom>
        </p:spPr>
        <p:txBody>
          <a:bodyPr/>
          <a:lstStyle>
            <a:lvl1pPr algn="ctr">
              <a:defRPr sz="3200">
                <a:solidFill>
                  <a:srgbClr val="94E3FE"/>
                </a:solidFill>
              </a:defRPr>
            </a:lvl1pPr>
          </a:lstStyle>
          <a:p>
            <a:r>
              <a:t>An artist’s rendition of Ur with its palaces and tower, the harbor, and the expansive agricultural fields beyond</a:t>
            </a:r>
          </a:p>
        </p:txBody>
      </p:sp>
      <p:pic>
        <p:nvPicPr>
          <p:cNvPr id="385" name="archaeology-illustrated-- Ur 19th BC 58552.jpeg" descr="archaeology-illustrated-- Ur 19th BC 58552.jpeg"/>
          <p:cNvPicPr>
            <a:picLocks noChangeAspect="1"/>
          </p:cNvPicPr>
          <p:nvPr/>
        </p:nvPicPr>
        <p:blipFill>
          <a:blip r:embed="rId2"/>
          <a:stretch>
            <a:fillRect/>
          </a:stretch>
        </p:blipFill>
        <p:spPr>
          <a:xfrm>
            <a:off x="883609" y="502636"/>
            <a:ext cx="11237582" cy="7126501"/>
          </a:xfrm>
          <a:prstGeom prst="rect">
            <a:avLst/>
          </a:prstGeom>
          <a:ln w="12700">
            <a:miter lim="400000"/>
          </a:ln>
        </p:spPr>
      </p:pic>
      <p:sp>
        <p:nvSpPr>
          <p:cNvPr id="386" name="(c) Archaeology Illustrated"/>
          <p:cNvSpPr txBox="1"/>
          <p:nvPr/>
        </p:nvSpPr>
        <p:spPr>
          <a:xfrm>
            <a:off x="6877043" y="7083714"/>
            <a:ext cx="6388113" cy="7088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8" name="British Museum misc 110.jpg" descr="British Museum misc 110.jpg"/>
          <p:cNvPicPr>
            <a:picLocks noChangeAspect="1"/>
          </p:cNvPicPr>
          <p:nvPr/>
        </p:nvPicPr>
        <p:blipFill>
          <a:blip r:embed="rId3"/>
          <a:stretch>
            <a:fillRect/>
          </a:stretch>
        </p:blipFill>
        <p:spPr>
          <a:xfrm>
            <a:off x="-42334" y="0"/>
            <a:ext cx="13089468" cy="9817100"/>
          </a:xfrm>
          <a:prstGeom prst="rect">
            <a:avLst/>
          </a:prstGeom>
          <a:ln w="12700">
            <a:miter lim="400000"/>
          </a:ln>
        </p:spPr>
      </p:pic>
      <p:sp>
        <p:nvSpPr>
          <p:cNvPr id="389" name="The Ur Room at the British Museum"/>
          <p:cNvSpPr txBox="1">
            <a:spLocks noGrp="1"/>
          </p:cNvSpPr>
          <p:nvPr>
            <p:ph type="body" sz="quarter" idx="1"/>
          </p:nvPr>
        </p:nvSpPr>
        <p:spPr>
          <a:xfrm>
            <a:off x="1651000" y="685800"/>
            <a:ext cx="9690100" cy="1016000"/>
          </a:xfrm>
          <a:prstGeom prst="rect">
            <a:avLst/>
          </a:prstGeom>
        </p:spPr>
        <p:txBody>
          <a:bodyPr/>
          <a:lstStyle>
            <a:lvl1pPr algn="ctr">
              <a:defRPr sz="3400">
                <a:solidFill>
                  <a:srgbClr val="FFFFFF"/>
                </a:solidFill>
              </a:defRPr>
            </a:lvl1pPr>
          </a:lstStyle>
          <a:p>
            <a:r>
              <a:t>The Ur Room at the British Museum</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Water and waste were carried away by a city drainage system. Here Leonard Woolley and his wife are measuring the city sewer pipes."/>
          <p:cNvSpPr txBox="1">
            <a:spLocks noGrp="1"/>
          </p:cNvSpPr>
          <p:nvPr>
            <p:ph type="body" sz="quarter" idx="1"/>
          </p:nvPr>
        </p:nvSpPr>
        <p:spPr>
          <a:xfrm>
            <a:off x="1304702" y="7425266"/>
            <a:ext cx="10395396" cy="1905001"/>
          </a:xfrm>
          <a:prstGeom prst="rect">
            <a:avLst/>
          </a:prstGeom>
        </p:spPr>
        <p:txBody>
          <a:bodyPr/>
          <a:lstStyle>
            <a:lvl1pPr algn="ctr">
              <a:defRPr sz="3400">
                <a:solidFill>
                  <a:srgbClr val="94E3FE"/>
                </a:solidFill>
              </a:defRPr>
            </a:lvl1pPr>
          </a:lstStyle>
          <a:p>
            <a:r>
              <a:t>Water and waste were carried away by a city drainage system. Here Leonard Woolley and his wife are measuring the city sewer pipes. </a:t>
            </a:r>
          </a:p>
        </p:txBody>
      </p:sp>
      <p:pic>
        <p:nvPicPr>
          <p:cNvPr id="394" name="woolley ur drainage system.jpg" descr="woolley ur drainage system.jpg"/>
          <p:cNvPicPr>
            <a:picLocks noChangeAspect="1"/>
          </p:cNvPicPr>
          <p:nvPr/>
        </p:nvPicPr>
        <p:blipFill>
          <a:blip r:embed="rId2"/>
          <a:stretch>
            <a:fillRect/>
          </a:stretch>
        </p:blipFill>
        <p:spPr>
          <a:xfrm>
            <a:off x="1473200" y="736113"/>
            <a:ext cx="10045700" cy="6426201"/>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6" name="woolley ur of the chaldees 21.jpg" descr="woolley ur of the chaldees 21.jpg"/>
          <p:cNvPicPr>
            <a:picLocks noGrp="1"/>
          </p:cNvPicPr>
          <p:nvPr>
            <p:ph type="pic" idx="21"/>
          </p:nvPr>
        </p:nvPicPr>
        <p:blipFill>
          <a:blip r:embed="rId2"/>
          <a:stretch>
            <a:fillRect/>
          </a:stretch>
        </p:blipFill>
        <p:spPr>
          <a:xfrm>
            <a:off x="6631826" y="632760"/>
            <a:ext cx="5180122" cy="8513480"/>
          </a:xfrm>
          <a:prstGeom prst="rect">
            <a:avLst/>
          </a:prstGeom>
        </p:spPr>
      </p:pic>
      <p:sp>
        <p:nvSpPr>
          <p:cNvPr id="397" name="A statuette from a soldier’s grave depicts a woman, thought to be his wife, wearing a robe made of four flounces of decorative material."/>
          <p:cNvSpPr txBox="1">
            <a:spLocks noGrp="1"/>
          </p:cNvSpPr>
          <p:nvPr>
            <p:ph type="body" sz="quarter" idx="1"/>
          </p:nvPr>
        </p:nvSpPr>
        <p:spPr>
          <a:xfrm>
            <a:off x="1058333" y="914078"/>
            <a:ext cx="4660901" cy="4940301"/>
          </a:xfrm>
          <a:prstGeom prst="rect">
            <a:avLst/>
          </a:prstGeom>
        </p:spPr>
        <p:txBody>
          <a:bodyPr/>
          <a:lstStyle>
            <a:lvl1pPr>
              <a:defRPr sz="3400">
                <a:solidFill>
                  <a:srgbClr val="94E3FE"/>
                </a:solidFill>
              </a:defRPr>
            </a:lvl1pPr>
          </a:lstStyle>
          <a:p>
            <a:r>
              <a:t>A statuette from a soldier’s grave depicts a woman, thought to be his wife, wearing a robe made of four flounces of decorative material. </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 name="Another statuette shows a woman wearing a full-length dress or robe."/>
          <p:cNvSpPr txBox="1"/>
          <p:nvPr/>
        </p:nvSpPr>
        <p:spPr>
          <a:xfrm>
            <a:off x="1016000" y="1028700"/>
            <a:ext cx="4660900" cy="49403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Another statuette shows a woman wearing a full-length dress or robe.</a:t>
            </a:r>
          </a:p>
        </p:txBody>
      </p:sp>
      <p:pic>
        <p:nvPicPr>
          <p:cNvPr id="400" name="Louvre misc 305.jpg" descr="Louvre misc 305.jpg"/>
          <p:cNvPicPr>
            <a:picLocks noChangeAspect="1"/>
          </p:cNvPicPr>
          <p:nvPr/>
        </p:nvPicPr>
        <p:blipFill>
          <a:blip r:embed="rId2"/>
          <a:stretch>
            <a:fillRect/>
          </a:stretch>
        </p:blipFill>
        <p:spPr>
          <a:xfrm>
            <a:off x="7480300" y="586581"/>
            <a:ext cx="4470400" cy="8585201"/>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2" name="Louvre misc 317.jpg" descr="Louvre misc 317.jpg"/>
          <p:cNvPicPr>
            <a:picLocks noGrp="1"/>
          </p:cNvPicPr>
          <p:nvPr>
            <p:ph type="pic" idx="21"/>
          </p:nvPr>
        </p:nvPicPr>
        <p:blipFill>
          <a:blip r:embed="rId2"/>
          <a:stretch>
            <a:fillRect/>
          </a:stretch>
        </p:blipFill>
        <p:spPr>
          <a:xfrm>
            <a:off x="6671507" y="1295400"/>
            <a:ext cx="5414829" cy="7162800"/>
          </a:xfrm>
          <a:prstGeom prst="rect">
            <a:avLst/>
          </a:prstGeom>
        </p:spPr>
      </p:pic>
      <p:sp>
        <p:nvSpPr>
          <p:cNvPr id="403" name="Men also wore full-length robes."/>
          <p:cNvSpPr txBox="1"/>
          <p:nvPr/>
        </p:nvSpPr>
        <p:spPr>
          <a:xfrm>
            <a:off x="825500" y="1168400"/>
            <a:ext cx="5499100" cy="49403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Men also wore full-length robes. </a:t>
            </a:r>
          </a:p>
          <a:p>
            <a:pPr algn="l">
              <a:lnSpc>
                <a:spcPct val="110000"/>
              </a:lnSpc>
              <a:defRPr sz="3400" cap="none">
                <a:solidFill>
                  <a:srgbClr val="94E3FE"/>
                </a:solidFill>
              </a:defRPr>
            </a:pPr>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PowerPoints</a:t>
            </a:r>
            <a:r>
              <a:rPr lang="en-US"/>
              <a:t> </a:t>
            </a:r>
            <a:r>
              <a:t>are published for free viewing and downloading. </a:t>
            </a:r>
            <a:r>
              <a:rPr lang="en-US"/>
              <a:t>The p</a:t>
            </a:r>
            <a:r>
              <a:t>urchase of the textbook</a:t>
            </a:r>
            <a:r>
              <a:rPr lang="en-US"/>
              <a:t> and video sets are</a:t>
            </a:r>
            <a:r>
              <a:t>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5" name="woolley ur of the chaldees 21.jpg" descr="woolley ur of the chaldees 21.jpg"/>
          <p:cNvPicPr>
            <a:picLocks noGrp="1"/>
          </p:cNvPicPr>
          <p:nvPr>
            <p:ph type="pic" idx="21"/>
          </p:nvPr>
        </p:nvPicPr>
        <p:blipFill>
          <a:blip r:embed="rId2"/>
          <a:stretch>
            <a:fillRect/>
          </a:stretch>
        </p:blipFill>
        <p:spPr>
          <a:xfrm>
            <a:off x="7051114" y="781759"/>
            <a:ext cx="4871445" cy="5781760"/>
          </a:xfrm>
          <a:prstGeom prst="rect">
            <a:avLst/>
          </a:prstGeom>
        </p:spPr>
      </p:pic>
      <p:sp>
        <p:nvSpPr>
          <p:cNvPr id="406" name="The men’s hair was short or their heads were shaved, and the women’s hair was long."/>
          <p:cNvSpPr txBox="1">
            <a:spLocks noGrp="1"/>
          </p:cNvSpPr>
          <p:nvPr>
            <p:ph type="body" sz="quarter" idx="1"/>
          </p:nvPr>
        </p:nvSpPr>
        <p:spPr>
          <a:xfrm>
            <a:off x="1028700" y="1079500"/>
            <a:ext cx="4660900" cy="4940300"/>
          </a:xfrm>
          <a:prstGeom prst="rect">
            <a:avLst/>
          </a:prstGeom>
        </p:spPr>
        <p:txBody>
          <a:bodyPr/>
          <a:lstStyle>
            <a:lvl1pPr>
              <a:defRPr sz="3400">
                <a:solidFill>
                  <a:srgbClr val="94E3FE"/>
                </a:solidFill>
              </a:defRPr>
            </a:lvl1pPr>
          </a:lstStyle>
          <a:p>
            <a:r>
              <a:t>The men’s hair was short or their heads were shaved, and the women’s hair was long.</a:t>
            </a:r>
          </a:p>
        </p:txBody>
      </p:sp>
      <p:grpSp>
        <p:nvGrpSpPr>
          <p:cNvPr id="409" name="British Museum misc 171 - Version 2.jpg"/>
          <p:cNvGrpSpPr/>
          <p:nvPr/>
        </p:nvGrpSpPr>
        <p:grpSpPr>
          <a:xfrm>
            <a:off x="2767547" y="4268853"/>
            <a:ext cx="4690132" cy="4940301"/>
            <a:chOff x="0" y="0"/>
            <a:chExt cx="4690130" cy="4940300"/>
          </a:xfrm>
        </p:grpSpPr>
        <p:pic>
          <p:nvPicPr>
            <p:cNvPr id="408" name="British Museum misc 171 - Version 2.jpg" descr="British Museum misc 171 - Version 2.jpg"/>
            <p:cNvPicPr>
              <a:picLocks noChangeAspect="1"/>
            </p:cNvPicPr>
            <p:nvPr/>
          </p:nvPicPr>
          <p:blipFill>
            <a:blip r:embed="rId3"/>
            <a:srcRect l="5951" t="3740" r="24059" b="42272"/>
            <a:stretch>
              <a:fillRect/>
            </a:stretch>
          </p:blipFill>
          <p:spPr>
            <a:xfrm>
              <a:off x="76200" y="63500"/>
              <a:ext cx="4550431" cy="4800600"/>
            </a:xfrm>
            <a:prstGeom prst="rect">
              <a:avLst/>
            </a:prstGeom>
            <a:ln>
              <a:noFill/>
            </a:ln>
            <a:effectLst/>
          </p:spPr>
        </p:pic>
        <p:pic>
          <p:nvPicPr>
            <p:cNvPr id="407" name="British Museum misc 171 - Version 2.jpg" descr="British Museum misc 171 - Version 2.jpg"/>
            <p:cNvPicPr>
              <a:picLocks/>
            </p:cNvPicPr>
            <p:nvPr/>
          </p:nvPicPr>
          <p:blipFill>
            <a:blip r:embed="rId4"/>
            <a:stretch>
              <a:fillRect/>
            </a:stretch>
          </p:blipFill>
          <p:spPr>
            <a:xfrm>
              <a:off x="-1" y="0"/>
              <a:ext cx="4690132" cy="4940301"/>
            </a:xfrm>
            <a:prstGeom prst="rect">
              <a:avLst/>
            </a:prstGeom>
            <a:effectLst/>
          </p:spPr>
        </p:pic>
      </p:gr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 name="british museum 52 - Version 2.jpg" descr="british museum 52 - Version 2.jpg"/>
          <p:cNvPicPr>
            <a:picLocks noGrp="1"/>
          </p:cNvPicPr>
          <p:nvPr>
            <p:ph type="pic" idx="21"/>
          </p:nvPr>
        </p:nvPicPr>
        <p:blipFill>
          <a:blip r:embed="rId2"/>
          <a:stretch>
            <a:fillRect/>
          </a:stretch>
        </p:blipFill>
        <p:spPr>
          <a:xfrm>
            <a:off x="5950936" y="571500"/>
            <a:ext cx="6483211" cy="8585200"/>
          </a:xfrm>
          <a:prstGeom prst="rect">
            <a:avLst/>
          </a:prstGeom>
        </p:spPr>
      </p:pic>
      <p:sp>
        <p:nvSpPr>
          <p:cNvPr id="412" name="Ur’s Jewelry"/>
          <p:cNvSpPr txBox="1">
            <a:spLocks noGrp="1"/>
          </p:cNvSpPr>
          <p:nvPr>
            <p:ph type="title"/>
          </p:nvPr>
        </p:nvSpPr>
        <p:spPr>
          <a:xfrm>
            <a:off x="1041400" y="787400"/>
            <a:ext cx="5956300" cy="2870200"/>
          </a:xfrm>
          <a:prstGeom prst="rect">
            <a:avLst/>
          </a:prstGeom>
        </p:spPr>
        <p:txBody>
          <a:bodyPr/>
          <a:lstStyle>
            <a:lvl1pPr>
              <a:defRPr sz="4800"/>
            </a:lvl1pPr>
          </a:lstStyle>
          <a:p>
            <a:r>
              <a:t>Ur’s Jewelry</a:t>
            </a:r>
          </a:p>
        </p:txBody>
      </p:sp>
      <p:sp>
        <p:nvSpPr>
          <p:cNvPr id="413" name="The women loved ornaments, such as bangles, armlets, bracelets, broaches, pins, and ear-rings."/>
          <p:cNvSpPr txBox="1">
            <a:spLocks noGrp="1"/>
          </p:cNvSpPr>
          <p:nvPr>
            <p:ph type="body" sz="quarter" idx="1"/>
          </p:nvPr>
        </p:nvSpPr>
        <p:spPr>
          <a:xfrm>
            <a:off x="1016356" y="3799555"/>
            <a:ext cx="4457701" cy="4940301"/>
          </a:xfrm>
          <a:prstGeom prst="rect">
            <a:avLst/>
          </a:prstGeom>
        </p:spPr>
        <p:txBody>
          <a:bodyPr/>
          <a:lstStyle>
            <a:lvl1pPr>
              <a:defRPr sz="3400">
                <a:solidFill>
                  <a:srgbClr val="94E3FE"/>
                </a:solidFill>
              </a:defRPr>
            </a:lvl1pPr>
          </a:lstStyle>
          <a:p>
            <a:r>
              <a:t>The women loved ornaments, such as bangles, armlets, bracelets, broaches, pins, and ear-rings.</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5" name="British Museum misc 222.jpg" descr="British Museum misc 222.jpg"/>
          <p:cNvPicPr>
            <a:picLocks noChangeAspect="1"/>
          </p:cNvPicPr>
          <p:nvPr/>
        </p:nvPicPr>
        <p:blipFill>
          <a:blip r:embed="rId2"/>
          <a:stretch>
            <a:fillRect/>
          </a:stretch>
        </p:blipFill>
        <p:spPr>
          <a:xfrm>
            <a:off x="808632" y="1270000"/>
            <a:ext cx="11366501" cy="7213600"/>
          </a:xfrm>
          <a:prstGeom prst="rect">
            <a:avLst/>
          </a:prstGeom>
          <a:ln w="12700">
            <a:miter lim="400000"/>
          </a:ln>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7" name="British Museum misc 220.jpg" descr="British Museum misc 220.jpg"/>
          <p:cNvPicPr>
            <a:picLocks noChangeAspect="1"/>
          </p:cNvPicPr>
          <p:nvPr/>
        </p:nvPicPr>
        <p:blipFill>
          <a:blip r:embed="rId2"/>
          <a:stretch>
            <a:fillRect/>
          </a:stretch>
        </p:blipFill>
        <p:spPr>
          <a:xfrm>
            <a:off x="670454" y="1397000"/>
            <a:ext cx="11645901" cy="6946900"/>
          </a:xfrm>
          <a:prstGeom prst="rect">
            <a:avLst/>
          </a:prstGeom>
          <a:ln w="12700">
            <a:miter lim="400000"/>
          </a:ln>
        </p:spPr>
      </p:pic>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 name="British Museum misc 143.jpg" descr="British Museum misc 143.jpg"/>
          <p:cNvPicPr>
            <a:picLocks noChangeAspect="1"/>
          </p:cNvPicPr>
          <p:nvPr/>
        </p:nvPicPr>
        <p:blipFill>
          <a:blip r:embed="rId2"/>
          <a:stretch>
            <a:fillRect/>
          </a:stretch>
        </p:blipFill>
        <p:spPr>
          <a:xfrm>
            <a:off x="773169" y="1016000"/>
            <a:ext cx="11455402" cy="7708900"/>
          </a:xfrm>
          <a:prstGeom prst="rect">
            <a:avLst/>
          </a:prstGeom>
          <a:ln w="12700">
            <a:miter lim="400000"/>
          </a:ln>
        </p:spPr>
      </p:pic>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1" name="British Museum misc 114.jpg" descr="British Museum misc 114.jpg"/>
          <p:cNvPicPr>
            <a:picLocks noChangeAspect="1"/>
          </p:cNvPicPr>
          <p:nvPr/>
        </p:nvPicPr>
        <p:blipFill>
          <a:blip r:embed="rId2"/>
          <a:stretch>
            <a:fillRect/>
          </a:stretch>
        </p:blipFill>
        <p:spPr>
          <a:xfrm>
            <a:off x="1398871" y="812800"/>
            <a:ext cx="10210801" cy="8115300"/>
          </a:xfrm>
          <a:prstGeom prst="rect">
            <a:avLst/>
          </a:prstGeom>
          <a:ln w="12700">
            <a:miter lim="400000"/>
          </a:ln>
        </p:spPr>
      </p:pic>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3" name="Louvre misc 263.jpg" descr="Louvre misc 263.jpg"/>
          <p:cNvPicPr>
            <a:picLocks noChangeAspect="1"/>
          </p:cNvPicPr>
          <p:nvPr/>
        </p:nvPicPr>
        <p:blipFill>
          <a:blip r:embed="rId2"/>
          <a:stretch>
            <a:fillRect/>
          </a:stretch>
        </p:blipFill>
        <p:spPr>
          <a:xfrm>
            <a:off x="2730500" y="746512"/>
            <a:ext cx="7531100" cy="8242301"/>
          </a:xfrm>
          <a:prstGeom prst="rect">
            <a:avLst/>
          </a:prstGeom>
          <a:ln w="12700">
            <a:miter lim="400000"/>
          </a:ln>
        </p:spPr>
      </p:pic>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 name="Ur’s carpenters used hammers, saws, chisels, and drill bits."/>
          <p:cNvSpPr txBox="1">
            <a:spLocks noGrp="1"/>
          </p:cNvSpPr>
          <p:nvPr>
            <p:ph type="body" sz="quarter" idx="1"/>
          </p:nvPr>
        </p:nvSpPr>
        <p:spPr>
          <a:xfrm>
            <a:off x="1383484" y="308242"/>
            <a:ext cx="10328424" cy="1451925"/>
          </a:xfrm>
          <a:prstGeom prst="rect">
            <a:avLst/>
          </a:prstGeom>
        </p:spPr>
        <p:txBody>
          <a:bodyPr/>
          <a:lstStyle>
            <a:lvl1pPr algn="ctr">
              <a:defRPr sz="3400">
                <a:solidFill>
                  <a:srgbClr val="94E3FE"/>
                </a:solidFill>
              </a:defRPr>
            </a:lvl1pPr>
          </a:lstStyle>
          <a:p>
            <a:r>
              <a:t>Ur’s carpenters used hammers, saws, chisels, and drill bits. </a:t>
            </a:r>
          </a:p>
        </p:txBody>
      </p:sp>
      <p:pic>
        <p:nvPicPr>
          <p:cNvPr id="426" name="British Museum misc 264.jpg" descr="British Museum misc 264.jpg"/>
          <p:cNvPicPr>
            <a:picLocks noChangeAspect="1"/>
          </p:cNvPicPr>
          <p:nvPr/>
        </p:nvPicPr>
        <p:blipFill>
          <a:blip r:embed="rId2"/>
          <a:stretch>
            <a:fillRect/>
          </a:stretch>
        </p:blipFill>
        <p:spPr>
          <a:xfrm>
            <a:off x="934296" y="2504906"/>
            <a:ext cx="11226801" cy="6356141"/>
          </a:xfrm>
          <a:prstGeom prst="rect">
            <a:avLst/>
          </a:prstGeom>
          <a:ln w="12700">
            <a:miter lim="400000"/>
          </a:ln>
        </p:spPr>
      </p:pic>
      <p:pic>
        <p:nvPicPr>
          <p:cNvPr id="427" name="British Museum misc 364.jpg" descr="British Museum misc 364.jpg"/>
          <p:cNvPicPr>
            <a:picLocks noChangeAspect="1"/>
          </p:cNvPicPr>
          <p:nvPr/>
        </p:nvPicPr>
        <p:blipFill>
          <a:blip r:embed="rId3"/>
          <a:srcRect t="6170" r="1996"/>
          <a:stretch>
            <a:fillRect/>
          </a:stretch>
        </p:blipFill>
        <p:spPr>
          <a:xfrm>
            <a:off x="720923" y="1775292"/>
            <a:ext cx="11562757" cy="7364339"/>
          </a:xfrm>
          <a:prstGeom prst="rect">
            <a:avLst/>
          </a:prstGeom>
          <a:ln w="12700">
            <a:miter lim="400000"/>
          </a:ln>
        </p:spPr>
      </p:pic>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9" name="british museum 2013 303.jpg" descr="british museum 2013 303.jpg"/>
          <p:cNvPicPr>
            <a:picLocks noChangeAspect="1"/>
          </p:cNvPicPr>
          <p:nvPr/>
        </p:nvPicPr>
        <p:blipFill>
          <a:blip r:embed="rId2"/>
          <a:stretch>
            <a:fillRect/>
          </a:stretch>
        </p:blipFill>
        <p:spPr>
          <a:xfrm>
            <a:off x="622300" y="952500"/>
            <a:ext cx="11760200" cy="7835900"/>
          </a:xfrm>
          <a:prstGeom prst="rect">
            <a:avLst/>
          </a:prstGeom>
          <a:ln w="12700">
            <a:miter lim="400000"/>
          </a:ln>
        </p:spPr>
      </p:pic>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3" name="british museum 2013 1138.jpg"/>
          <p:cNvGrpSpPr/>
          <p:nvPr/>
        </p:nvGrpSpPr>
        <p:grpSpPr>
          <a:xfrm>
            <a:off x="812800" y="2763496"/>
            <a:ext cx="11379200" cy="5531785"/>
            <a:chOff x="0" y="0"/>
            <a:chExt cx="11379200" cy="5531784"/>
          </a:xfrm>
        </p:grpSpPr>
        <p:pic>
          <p:nvPicPr>
            <p:cNvPr id="432" name="british museum 2013 1138.jpg" descr="british museum 2013 1138.jpg"/>
            <p:cNvPicPr>
              <a:picLocks noChangeAspect="1"/>
            </p:cNvPicPr>
            <p:nvPr/>
          </p:nvPicPr>
          <p:blipFill>
            <a:blip r:embed="rId2"/>
            <a:stretch>
              <a:fillRect/>
            </a:stretch>
          </p:blipFill>
          <p:spPr>
            <a:xfrm>
              <a:off x="76200" y="63500"/>
              <a:ext cx="11239500" cy="5392085"/>
            </a:xfrm>
            <a:prstGeom prst="rect">
              <a:avLst/>
            </a:prstGeom>
            <a:ln>
              <a:noFill/>
            </a:ln>
            <a:effectLst/>
          </p:spPr>
        </p:pic>
        <p:pic>
          <p:nvPicPr>
            <p:cNvPr id="431" name="british museum 2013 1138.jpg" descr="british museum 2013 1138.jpg"/>
            <p:cNvPicPr>
              <a:picLocks/>
            </p:cNvPicPr>
            <p:nvPr/>
          </p:nvPicPr>
          <p:blipFill>
            <a:blip r:embed="rId3"/>
            <a:stretch>
              <a:fillRect/>
            </a:stretch>
          </p:blipFill>
          <p:spPr>
            <a:xfrm>
              <a:off x="0" y="0"/>
              <a:ext cx="11379200" cy="5531785"/>
            </a:xfrm>
            <a:prstGeom prst="rect">
              <a:avLst/>
            </a:prstGeom>
            <a:effectLst/>
          </p:spPr>
        </p:pic>
      </p:grpSp>
      <p:sp>
        <p:nvSpPr>
          <p:cNvPr id="434" name="Hematite weights from Ur dating to about 1900 BC; hematite is a hard iron ore; these weights range from about 40 to 500 grams."/>
          <p:cNvSpPr txBox="1"/>
          <p:nvPr/>
        </p:nvSpPr>
        <p:spPr>
          <a:xfrm>
            <a:off x="895349" y="808566"/>
            <a:ext cx="11214101" cy="34671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lvl="1" indent="0">
              <a:lnSpc>
                <a:spcPct val="110000"/>
              </a:lnSpc>
              <a:defRPr sz="3400" cap="none">
                <a:solidFill>
                  <a:srgbClr val="94E3FE"/>
                </a:solidFill>
              </a:defRPr>
            </a:pPr>
            <a:r>
              <a:t>Hematite weights from Ur dating to about 1900 BC; hematite is a hard iron ore; these weights range from about 40 to 500 grams.</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Most of the photos and video clips are our own and we are publishing them in The Way of Life Pictorial Bible for free use by teachers and students."/>
          <p:cNvSpPr txBox="1">
            <a:spLocks noGrp="1"/>
          </p:cNvSpPr>
          <p:nvPr>
            <p:ph type="body" sz="quarter" idx="1"/>
          </p:nvPr>
        </p:nvSpPr>
        <p:spPr>
          <a:xfrm>
            <a:off x="945901" y="978415"/>
            <a:ext cx="4508998" cy="5374482"/>
          </a:xfrm>
          <a:prstGeom prst="rect">
            <a:avLst/>
          </a:prstGeom>
        </p:spPr>
        <p:txBody>
          <a:bodyPr/>
          <a:lstStyle/>
          <a:p>
            <a:pPr>
              <a:defRPr sz="3400">
                <a:solidFill>
                  <a:srgbClr val="76D6FF"/>
                </a:solidFill>
              </a:defRPr>
            </a:pPr>
            <a:r>
              <a:t>Most of the photos and video clips are our own and we are publishing them in </a:t>
            </a:r>
            <a:r>
              <a:rPr i="1"/>
              <a:t>The Way of Life Pictorial Bible</a:t>
            </a:r>
            <a:r>
              <a:t> for free use by teachers and students. </a:t>
            </a:r>
          </a:p>
        </p:txBody>
      </p:sp>
      <p:pic>
        <p:nvPicPr>
          <p:cNvPr id="332" name="mars hill (8).jpg" descr="mars hill (8).jpg"/>
          <p:cNvPicPr>
            <a:picLocks noChangeAspect="1"/>
          </p:cNvPicPr>
          <p:nvPr/>
        </p:nvPicPr>
        <p:blipFill>
          <a:blip r:embed="rId2"/>
          <a:srcRect l="20277" t="13755" r="30205"/>
          <a:stretch>
            <a:fillRect/>
          </a:stretch>
        </p:blipFill>
        <p:spPr>
          <a:xfrm>
            <a:off x="7761542" y="678266"/>
            <a:ext cx="4508938" cy="5232242"/>
          </a:xfrm>
          <a:prstGeom prst="rect">
            <a:avLst/>
          </a:prstGeom>
          <a:ln w="12700">
            <a:miter lim="400000"/>
          </a:ln>
        </p:spPr>
      </p:pic>
      <p:grpSp>
        <p:nvGrpSpPr>
          <p:cNvPr id="335" name="jerusalem misc brian 4 - Version 2.jpg"/>
          <p:cNvGrpSpPr/>
          <p:nvPr/>
        </p:nvGrpSpPr>
        <p:grpSpPr>
          <a:xfrm rot="21373834">
            <a:off x="5600241" y="3648014"/>
            <a:ext cx="4071604" cy="5374483"/>
            <a:chOff x="0" y="0"/>
            <a:chExt cx="4071603" cy="5374481"/>
          </a:xfrm>
        </p:grpSpPr>
        <p:pic>
          <p:nvPicPr>
            <p:cNvPr id="334" name="jerusalem misc brian 4 - Version 2.jpg" descr="jerusalem misc brian 4 - Version 2.jpg"/>
            <p:cNvPicPr>
              <a:picLocks noChangeAspect="1"/>
            </p:cNvPicPr>
            <p:nvPr/>
          </p:nvPicPr>
          <p:blipFill>
            <a:blip r:embed="rId3"/>
            <a:srcRect t="10296" b="936"/>
            <a:stretch>
              <a:fillRect/>
            </a:stretch>
          </p:blipFill>
          <p:spPr>
            <a:xfrm>
              <a:off x="79716" y="63499"/>
              <a:ext cx="3928387" cy="5234783"/>
            </a:xfrm>
            <a:prstGeom prst="rect">
              <a:avLst/>
            </a:prstGeom>
            <a:ln>
              <a:noFill/>
            </a:ln>
            <a:effectLst/>
          </p:spPr>
        </p:pic>
        <p:pic>
          <p:nvPicPr>
            <p:cNvPr id="333" name="jerusalem misc brian 4 - Version 2.jpg" descr="jerusalem misc brian 4 - Version 2.jpg"/>
            <p:cNvPicPr>
              <a:picLocks/>
            </p:cNvPicPr>
            <p:nvPr/>
          </p:nvPicPr>
          <p:blipFill>
            <a:blip r:embed="rId4"/>
            <a:stretch>
              <a:fillRect/>
            </a:stretch>
          </p:blipFill>
          <p:spPr>
            <a:xfrm>
              <a:off x="0" y="-1"/>
              <a:ext cx="4071604" cy="5374483"/>
            </a:xfrm>
            <a:prstGeom prst="rect">
              <a:avLst/>
            </a:prstGeom>
            <a:effectLst/>
          </p:spPr>
        </p:pic>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Ur’s harbor accommodated ships bearing copper ore, gold, ivory, pearls, precious stones, hardwoods for cabinets, and diorite and alabaster for statuaries."/>
          <p:cNvSpPr txBox="1">
            <a:spLocks noGrp="1"/>
          </p:cNvSpPr>
          <p:nvPr>
            <p:ph type="body" sz="half" idx="1"/>
          </p:nvPr>
        </p:nvSpPr>
        <p:spPr>
          <a:xfrm>
            <a:off x="698500" y="1324242"/>
            <a:ext cx="11445965" cy="2414929"/>
          </a:xfrm>
          <a:prstGeom prst="rect">
            <a:avLst/>
          </a:prstGeom>
        </p:spPr>
        <p:txBody>
          <a:bodyPr>
            <a:normAutofit/>
          </a:bodyPr>
          <a:lstStyle>
            <a:lvl1pPr algn="ctr">
              <a:defRPr sz="3400">
                <a:solidFill>
                  <a:srgbClr val="94E3FE"/>
                </a:solidFill>
              </a:defRPr>
            </a:lvl1pPr>
          </a:lstStyle>
          <a:p>
            <a:r>
              <a:t>Ur’s harbor accommodated ships bearing copper ore, gold, ivory, pearls, precious stones, hardwoods for cabinets, and diorite and alabaster for statuaries.</a:t>
            </a:r>
          </a:p>
        </p:txBody>
      </p:sp>
      <p:pic>
        <p:nvPicPr>
          <p:cNvPr id="437" name="Archaeology Illustrated_00150.jpg" descr="Archaeology Illustrated_00150.jpg"/>
          <p:cNvPicPr>
            <a:picLocks noChangeAspect="1"/>
          </p:cNvPicPr>
          <p:nvPr/>
        </p:nvPicPr>
        <p:blipFill>
          <a:blip r:embed="rId2"/>
          <a:stretch>
            <a:fillRect/>
          </a:stretch>
        </p:blipFill>
        <p:spPr>
          <a:xfrm>
            <a:off x="850900" y="3291970"/>
            <a:ext cx="11303000" cy="5626101"/>
          </a:xfrm>
          <a:prstGeom prst="rect">
            <a:avLst/>
          </a:prstGeom>
          <a:ln w="12700">
            <a:miter lim="400000"/>
          </a:ln>
        </p:spPr>
      </p:pic>
      <p:sp>
        <p:nvSpPr>
          <p:cNvPr id="438" name="Ur’s International Commerce"/>
          <p:cNvSpPr txBox="1">
            <a:spLocks noGrp="1"/>
          </p:cNvSpPr>
          <p:nvPr>
            <p:ph type="title"/>
          </p:nvPr>
        </p:nvSpPr>
        <p:spPr>
          <a:xfrm>
            <a:off x="1358158" y="-124152"/>
            <a:ext cx="10126648" cy="1375310"/>
          </a:xfrm>
          <a:prstGeom prst="rect">
            <a:avLst/>
          </a:prstGeom>
        </p:spPr>
        <p:txBody>
          <a:bodyPr/>
          <a:lstStyle>
            <a:lvl1pPr algn="ctr">
              <a:defRPr sz="4800"/>
            </a:lvl1pPr>
          </a:lstStyle>
          <a:p>
            <a:r>
              <a:t>Ur’s International Commerce</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They had commerce with the Indus Civilization."/>
          <p:cNvSpPr txBox="1">
            <a:spLocks noGrp="1"/>
          </p:cNvSpPr>
          <p:nvPr>
            <p:ph type="body" sz="quarter" idx="1"/>
          </p:nvPr>
        </p:nvSpPr>
        <p:spPr>
          <a:xfrm>
            <a:off x="1612900" y="7188200"/>
            <a:ext cx="9779000" cy="1447800"/>
          </a:xfrm>
          <a:prstGeom prst="rect">
            <a:avLst/>
          </a:prstGeom>
        </p:spPr>
        <p:txBody>
          <a:bodyPr>
            <a:normAutofit/>
          </a:bodyPr>
          <a:lstStyle>
            <a:lvl1pPr algn="ctr">
              <a:defRPr>
                <a:solidFill>
                  <a:srgbClr val="94E3FE"/>
                </a:solidFill>
              </a:defRPr>
            </a:lvl1pPr>
          </a:lstStyle>
          <a:p>
            <a:r>
              <a:t>They had commerce with the Indus Civilization.</a:t>
            </a:r>
          </a:p>
        </p:txBody>
      </p:sp>
      <p:grpSp>
        <p:nvGrpSpPr>
          <p:cNvPr id="443" name="Achaemenid_Empire_Map.png"/>
          <p:cNvGrpSpPr/>
          <p:nvPr/>
        </p:nvGrpSpPr>
        <p:grpSpPr>
          <a:xfrm>
            <a:off x="698500" y="596900"/>
            <a:ext cx="11582400" cy="6442267"/>
            <a:chOff x="0" y="0"/>
            <a:chExt cx="11582400" cy="6442266"/>
          </a:xfrm>
        </p:grpSpPr>
        <p:pic>
          <p:nvPicPr>
            <p:cNvPr id="442" name="Achaemenid_Empire_Map.png" descr="Achaemenid_Empire_Map.png"/>
            <p:cNvPicPr>
              <a:picLocks noChangeAspect="1"/>
            </p:cNvPicPr>
            <p:nvPr/>
          </p:nvPicPr>
          <p:blipFill>
            <a:blip r:embed="rId2"/>
            <a:stretch>
              <a:fillRect/>
            </a:stretch>
          </p:blipFill>
          <p:spPr>
            <a:xfrm>
              <a:off x="76200" y="63500"/>
              <a:ext cx="11442700" cy="6302567"/>
            </a:xfrm>
            <a:prstGeom prst="rect">
              <a:avLst/>
            </a:prstGeom>
            <a:ln>
              <a:noFill/>
            </a:ln>
            <a:effectLst/>
          </p:spPr>
        </p:pic>
        <p:pic>
          <p:nvPicPr>
            <p:cNvPr id="441" name="Achaemenid_Empire_Map.png" descr="Achaemenid_Empire_Map.png"/>
            <p:cNvPicPr>
              <a:picLocks/>
            </p:cNvPicPr>
            <p:nvPr/>
          </p:nvPicPr>
          <p:blipFill>
            <a:blip r:embed="rId3"/>
            <a:stretch>
              <a:fillRect/>
            </a:stretch>
          </p:blipFill>
          <p:spPr>
            <a:xfrm>
              <a:off x="0" y="0"/>
              <a:ext cx="11582400" cy="6442267"/>
            </a:xfrm>
            <a:prstGeom prst="rect">
              <a:avLst/>
            </a:prstGeom>
            <a:effectLst/>
          </p:spPr>
        </p:pic>
      </p:grpSp>
      <p:sp>
        <p:nvSpPr>
          <p:cNvPr id="444" name="Line"/>
          <p:cNvSpPr/>
          <p:nvPr/>
        </p:nvSpPr>
        <p:spPr>
          <a:xfrm>
            <a:off x="5346600" y="4517132"/>
            <a:ext cx="4999932" cy="1816299"/>
          </a:xfrm>
          <a:custGeom>
            <a:avLst/>
            <a:gdLst/>
            <a:ahLst/>
            <a:cxnLst>
              <a:cxn ang="0">
                <a:pos x="wd2" y="hd2"/>
              </a:cxn>
              <a:cxn ang="5400000">
                <a:pos x="wd2" y="hd2"/>
              </a:cxn>
              <a:cxn ang="10800000">
                <a:pos x="wd2" y="hd2"/>
              </a:cxn>
              <a:cxn ang="16200000">
                <a:pos x="wd2" y="hd2"/>
              </a:cxn>
            </a:cxnLst>
            <a:rect l="0" t="0" r="r" b="b"/>
            <a:pathLst>
              <a:path w="21600" h="21600" extrusionOk="0">
                <a:moveTo>
                  <a:pt x="21600" y="20096"/>
                </a:moveTo>
                <a:lnTo>
                  <a:pt x="13276" y="21600"/>
                </a:lnTo>
                <a:lnTo>
                  <a:pt x="11481" y="20982"/>
                </a:lnTo>
                <a:lnTo>
                  <a:pt x="11180" y="17588"/>
                </a:lnTo>
                <a:lnTo>
                  <a:pt x="9807" y="18206"/>
                </a:lnTo>
                <a:lnTo>
                  <a:pt x="5664" y="16155"/>
                </a:lnTo>
                <a:lnTo>
                  <a:pt x="3469" y="7126"/>
                </a:lnTo>
                <a:lnTo>
                  <a:pt x="0" y="0"/>
                </a:lnTo>
              </a:path>
            </a:pathLst>
          </a:custGeom>
          <a:ln w="127000">
            <a:solidFill>
              <a:srgbClr val="000000"/>
            </a:solidFill>
            <a:miter lim="400000"/>
            <a:headEnd type="triangle"/>
            <a:tailEnd type="triangle"/>
          </a:ln>
        </p:spPr>
        <p:txBody>
          <a:bodyPr lIns="50800" tIns="50800" rIns="50800" bIns="50800" anchor="ctr"/>
          <a:lstStyle/>
          <a:p>
            <a:endParaRP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Ur cultivated massive agricultural fields. These were irrigated by a sophisticated system of canals."/>
          <p:cNvSpPr txBox="1">
            <a:spLocks noGrp="1"/>
          </p:cNvSpPr>
          <p:nvPr>
            <p:ph type="body" sz="half" idx="1"/>
          </p:nvPr>
        </p:nvSpPr>
        <p:spPr>
          <a:xfrm>
            <a:off x="1041400" y="3810000"/>
            <a:ext cx="5499100" cy="4940300"/>
          </a:xfrm>
          <a:prstGeom prst="rect">
            <a:avLst/>
          </a:prstGeom>
        </p:spPr>
        <p:txBody>
          <a:bodyPr/>
          <a:lstStyle>
            <a:lvl1pPr>
              <a:defRPr sz="3400">
                <a:solidFill>
                  <a:srgbClr val="94E3FE"/>
                </a:solidFill>
              </a:defRPr>
            </a:lvl1pPr>
          </a:lstStyle>
          <a:p>
            <a:r>
              <a:t>Ur cultivated massive agricultural fields. These were irrigated by a sophisticated system of canals.</a:t>
            </a:r>
          </a:p>
        </p:txBody>
      </p:sp>
      <p:sp>
        <p:nvSpPr>
          <p:cNvPr id="447" name="Ur’s Agriculture"/>
          <p:cNvSpPr txBox="1"/>
          <p:nvPr/>
        </p:nvSpPr>
        <p:spPr>
          <a:xfrm>
            <a:off x="1041400" y="559512"/>
            <a:ext cx="5956300" cy="28702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4800" cap="none">
                <a:solidFill>
                  <a:srgbClr val="DEDDDE"/>
                </a:solidFill>
              </a:defRPr>
            </a:lvl1pPr>
          </a:lstStyle>
          <a:p>
            <a:r>
              <a:t>Ur’s Agriculture</a:t>
            </a:r>
          </a:p>
        </p:txBody>
      </p:sp>
      <p:grpSp>
        <p:nvGrpSpPr>
          <p:cNvPr id="450" name="british museum 31.jpg"/>
          <p:cNvGrpSpPr/>
          <p:nvPr/>
        </p:nvGrpSpPr>
        <p:grpSpPr>
          <a:xfrm>
            <a:off x="7594600" y="1943100"/>
            <a:ext cx="4432300" cy="5854700"/>
            <a:chOff x="0" y="0"/>
            <a:chExt cx="4432300" cy="5854700"/>
          </a:xfrm>
        </p:grpSpPr>
        <p:pic>
          <p:nvPicPr>
            <p:cNvPr id="449" name="british museum 31.jpg" descr="british museum 31.jpg"/>
            <p:cNvPicPr>
              <a:picLocks noChangeAspect="1"/>
            </p:cNvPicPr>
            <p:nvPr/>
          </p:nvPicPr>
          <p:blipFill>
            <a:blip r:embed="rId2"/>
            <a:srcRect l="25000" r="25000"/>
            <a:stretch>
              <a:fillRect/>
            </a:stretch>
          </p:blipFill>
          <p:spPr>
            <a:xfrm>
              <a:off x="76200" y="63500"/>
              <a:ext cx="4292600" cy="5715000"/>
            </a:xfrm>
            <a:prstGeom prst="rect">
              <a:avLst/>
            </a:prstGeom>
            <a:ln>
              <a:noFill/>
            </a:ln>
            <a:effectLst/>
          </p:spPr>
        </p:pic>
        <p:pic>
          <p:nvPicPr>
            <p:cNvPr id="448" name="british museum 31.jpg" descr="british museum 31.jpg"/>
            <p:cNvPicPr>
              <a:picLocks/>
            </p:cNvPicPr>
            <p:nvPr/>
          </p:nvPicPr>
          <p:blipFill>
            <a:blip r:embed="rId3"/>
            <a:stretch>
              <a:fillRect/>
            </a:stretch>
          </p:blipFill>
          <p:spPr>
            <a:xfrm>
              <a:off x="0" y="0"/>
              <a:ext cx="4432300" cy="5854700"/>
            </a:xfrm>
            <a:prstGeom prst="rect">
              <a:avLst/>
            </a:prstGeom>
            <a:effectLst/>
          </p:spPr>
        </p:pic>
      </p:gr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 name="Farming techniques were complex. There was a farmer’s almanac providing information on weather and annual flooding and providing guidelines for planting and harvesting."/>
          <p:cNvSpPr txBox="1">
            <a:spLocks noGrp="1"/>
          </p:cNvSpPr>
          <p:nvPr>
            <p:ph type="body" sz="half" idx="1"/>
          </p:nvPr>
        </p:nvSpPr>
        <p:spPr>
          <a:xfrm>
            <a:off x="958850" y="1713431"/>
            <a:ext cx="5499100" cy="4940301"/>
          </a:xfrm>
          <a:prstGeom prst="rect">
            <a:avLst/>
          </a:prstGeom>
        </p:spPr>
        <p:txBody>
          <a:bodyPr/>
          <a:lstStyle>
            <a:lvl1pPr>
              <a:defRPr sz="3400">
                <a:solidFill>
                  <a:srgbClr val="94E3FE"/>
                </a:solidFill>
              </a:defRPr>
            </a:lvl1pPr>
          </a:lstStyle>
          <a:p>
            <a:r>
              <a:t>Farming techniques were complex. There was a farmer’s almanac providing information on weather and annual flooding and providing guidelines for planting and harvesting.</a:t>
            </a:r>
          </a:p>
        </p:txBody>
      </p:sp>
      <p:grpSp>
        <p:nvGrpSpPr>
          <p:cNvPr id="455" name="british museum 31.jpg"/>
          <p:cNvGrpSpPr/>
          <p:nvPr/>
        </p:nvGrpSpPr>
        <p:grpSpPr>
          <a:xfrm>
            <a:off x="7594600" y="1943100"/>
            <a:ext cx="4432300" cy="5854700"/>
            <a:chOff x="0" y="0"/>
            <a:chExt cx="4432300" cy="5854700"/>
          </a:xfrm>
        </p:grpSpPr>
        <p:pic>
          <p:nvPicPr>
            <p:cNvPr id="454" name="british museum 31.jpg" descr="british museum 31.jpg"/>
            <p:cNvPicPr>
              <a:picLocks noChangeAspect="1"/>
            </p:cNvPicPr>
            <p:nvPr/>
          </p:nvPicPr>
          <p:blipFill>
            <a:blip r:embed="rId2"/>
            <a:srcRect l="25000" r="25000"/>
            <a:stretch>
              <a:fillRect/>
            </a:stretch>
          </p:blipFill>
          <p:spPr>
            <a:xfrm>
              <a:off x="76200" y="63500"/>
              <a:ext cx="4292600" cy="5715000"/>
            </a:xfrm>
            <a:prstGeom prst="rect">
              <a:avLst/>
            </a:prstGeom>
            <a:ln>
              <a:noFill/>
            </a:ln>
            <a:effectLst/>
          </p:spPr>
        </p:pic>
        <p:pic>
          <p:nvPicPr>
            <p:cNvPr id="453" name="british museum 31.jpg" descr="british museum 31.jpg"/>
            <p:cNvPicPr>
              <a:picLocks/>
            </p:cNvPicPr>
            <p:nvPr/>
          </p:nvPicPr>
          <p:blipFill>
            <a:blip r:embed="rId3"/>
            <a:stretch>
              <a:fillRect/>
            </a:stretch>
          </p:blipFill>
          <p:spPr>
            <a:xfrm>
              <a:off x="0" y="0"/>
              <a:ext cx="4432300" cy="5854700"/>
            </a:xfrm>
            <a:prstGeom prst="rect">
              <a:avLst/>
            </a:prstGeom>
            <a:effectLst/>
          </p:spPr>
        </p:pic>
      </p:gr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They used plows with seeder attachments, so that they could plow and sow simultaneously, the interval and depth of seeding being precisely measured."/>
          <p:cNvSpPr txBox="1">
            <a:spLocks noGrp="1"/>
          </p:cNvSpPr>
          <p:nvPr>
            <p:ph type="body" sz="half" idx="1"/>
          </p:nvPr>
        </p:nvSpPr>
        <p:spPr>
          <a:xfrm>
            <a:off x="1504950" y="6448540"/>
            <a:ext cx="9994900" cy="2717801"/>
          </a:xfrm>
          <a:prstGeom prst="rect">
            <a:avLst/>
          </a:prstGeom>
        </p:spPr>
        <p:txBody>
          <a:bodyPr/>
          <a:lstStyle>
            <a:lvl1pPr algn="ctr">
              <a:defRPr sz="3400">
                <a:solidFill>
                  <a:srgbClr val="94E3FE"/>
                </a:solidFill>
              </a:defRPr>
            </a:lvl1pPr>
          </a:lstStyle>
          <a:p>
            <a:r>
              <a:t>They used plows with seeder attachments, so that they could plow and sow simultaneously, the interval and depth of seeding being precisely measured.</a:t>
            </a:r>
          </a:p>
        </p:txBody>
      </p:sp>
      <p:pic>
        <p:nvPicPr>
          <p:cNvPr id="458" name="oriental institute visit 2 1.jpg" descr="oriental institute visit 2 1.jpg"/>
          <p:cNvPicPr>
            <a:picLocks noChangeAspect="1"/>
          </p:cNvPicPr>
          <p:nvPr/>
        </p:nvPicPr>
        <p:blipFill>
          <a:blip r:embed="rId2"/>
          <a:stretch>
            <a:fillRect/>
          </a:stretch>
        </p:blipFill>
        <p:spPr>
          <a:xfrm>
            <a:off x="711200" y="762000"/>
            <a:ext cx="11569700" cy="5435765"/>
          </a:xfrm>
          <a:prstGeom prst="rect">
            <a:avLst/>
          </a:prstGeom>
          <a:ln w="12700">
            <a:miter lim="400000"/>
          </a:ln>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Make eight furrows per cubit of width, the grain will sit better in furrows closely spaced. When you have to work a field with a seeder plow, watch the man who drops in the seed. The grain should fall two fingers deep, he should put in one ounce of seed"/>
          <p:cNvSpPr txBox="1">
            <a:spLocks noGrp="1"/>
          </p:cNvSpPr>
          <p:nvPr>
            <p:ph type="body" sz="half" idx="1"/>
          </p:nvPr>
        </p:nvSpPr>
        <p:spPr>
          <a:xfrm>
            <a:off x="844550" y="6125727"/>
            <a:ext cx="11315700" cy="3721196"/>
          </a:xfrm>
          <a:prstGeom prst="rect">
            <a:avLst/>
          </a:prstGeom>
        </p:spPr>
        <p:txBody>
          <a:bodyPr/>
          <a:lstStyle>
            <a:lvl1pPr algn="ctr">
              <a:defRPr sz="3200">
                <a:solidFill>
                  <a:srgbClr val="94E3FE"/>
                </a:solidFill>
              </a:defRPr>
            </a:lvl1pPr>
          </a:lstStyle>
          <a:p>
            <a:r>
              <a:t>“Make eight furrows per cubit of width, the grain will sit better in furrows closely spaced. When you have to work a field with a seeder plow, watch the man who drops in the seed. The grain should fall two fingers deep, he should put in one ounce of seed per cubit” (Sumerian agricultural manual).</a:t>
            </a:r>
          </a:p>
        </p:txBody>
      </p:sp>
      <p:pic>
        <p:nvPicPr>
          <p:cNvPr id="461" name="oriental institute visit 2 1.jpg" descr="oriental institute visit 2 1.jpg"/>
          <p:cNvPicPr>
            <a:picLocks noChangeAspect="1"/>
          </p:cNvPicPr>
          <p:nvPr/>
        </p:nvPicPr>
        <p:blipFill>
          <a:blip r:embed="rId2"/>
          <a:stretch>
            <a:fillRect/>
          </a:stretch>
        </p:blipFill>
        <p:spPr>
          <a:xfrm>
            <a:off x="1054534" y="783166"/>
            <a:ext cx="10895732" cy="5119117"/>
          </a:xfrm>
          <a:prstGeom prst="rect">
            <a:avLst/>
          </a:prstGeom>
          <a:ln w="12700">
            <a:miter lim="400000"/>
          </a:ln>
        </p:spPr>
      </p:pic>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3" name="oriental institute 1st trip 196.jpg" descr="oriental institute 1st trip 196.jpg"/>
          <p:cNvPicPr>
            <a:picLocks noGrp="1"/>
          </p:cNvPicPr>
          <p:nvPr>
            <p:ph type="pic" idx="21"/>
          </p:nvPr>
        </p:nvPicPr>
        <p:blipFill>
          <a:blip r:embed="rId2"/>
          <a:stretch>
            <a:fillRect/>
          </a:stretch>
        </p:blipFill>
        <p:spPr>
          <a:xfrm>
            <a:off x="5918200" y="571500"/>
            <a:ext cx="6438900" cy="8526210"/>
          </a:xfrm>
          <a:prstGeom prst="rect">
            <a:avLst/>
          </a:prstGeom>
        </p:spPr>
      </p:pic>
      <p:sp>
        <p:nvSpPr>
          <p:cNvPr id="464" name="The people of Ur loved music and used various musical instruments"/>
          <p:cNvSpPr txBox="1">
            <a:spLocks noGrp="1"/>
          </p:cNvSpPr>
          <p:nvPr>
            <p:ph type="body" sz="quarter" idx="1"/>
          </p:nvPr>
        </p:nvSpPr>
        <p:spPr>
          <a:xfrm>
            <a:off x="895773" y="2425700"/>
            <a:ext cx="4711701" cy="4927600"/>
          </a:xfrm>
          <a:prstGeom prst="rect">
            <a:avLst/>
          </a:prstGeom>
        </p:spPr>
        <p:txBody>
          <a:bodyPr/>
          <a:lstStyle>
            <a:lvl1pPr>
              <a:defRPr sz="3400">
                <a:solidFill>
                  <a:srgbClr val="94E3FE"/>
                </a:solidFill>
              </a:defRPr>
            </a:lvl1pPr>
          </a:lstStyle>
          <a:p>
            <a:r>
              <a:t>The people of Ur loved music and used various musical instruments</a:t>
            </a:r>
          </a:p>
        </p:txBody>
      </p:sp>
      <p:sp>
        <p:nvSpPr>
          <p:cNvPr id="465" name="Ur’s Music"/>
          <p:cNvSpPr txBox="1">
            <a:spLocks noGrp="1"/>
          </p:cNvSpPr>
          <p:nvPr>
            <p:ph type="title"/>
          </p:nvPr>
        </p:nvSpPr>
        <p:spPr>
          <a:xfrm>
            <a:off x="892145" y="969710"/>
            <a:ext cx="10126649" cy="1375310"/>
          </a:xfrm>
          <a:prstGeom prst="rect">
            <a:avLst/>
          </a:prstGeom>
        </p:spPr>
        <p:txBody>
          <a:bodyPr/>
          <a:lstStyle>
            <a:lvl1pPr>
              <a:defRPr sz="4800"/>
            </a:lvl1pPr>
          </a:lstStyle>
          <a:p>
            <a:r>
              <a:t>Ur’s Music</a:t>
            </a:r>
          </a:p>
        </p:txBody>
      </p:sp>
      <p:sp>
        <p:nvSpPr>
          <p:cNvPr id="466" name="Pipes"/>
          <p:cNvSpPr txBox="1"/>
          <p:nvPr/>
        </p:nvSpPr>
        <p:spPr>
          <a:xfrm>
            <a:off x="6266137" y="6226394"/>
            <a:ext cx="1690948" cy="22923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a:lnSpc>
                <a:spcPct val="110000"/>
              </a:lnSpc>
              <a:defRPr sz="3400" cap="none">
                <a:solidFill>
                  <a:srgbClr val="94E3FE"/>
                </a:solidFill>
              </a:defRPr>
            </a:pPr>
            <a:endParaRPr/>
          </a:p>
          <a:p>
            <a:pPr algn="l">
              <a:lnSpc>
                <a:spcPct val="110000"/>
              </a:lnSpc>
              <a:defRPr sz="3400" cap="none">
                <a:solidFill>
                  <a:srgbClr val="94E3FE"/>
                </a:solidFill>
              </a:defRPr>
            </a:pPr>
            <a:endParaRPr/>
          </a:p>
          <a:p>
            <a:pPr algn="l">
              <a:lnSpc>
                <a:spcPct val="110000"/>
              </a:lnSpc>
              <a:defRPr sz="3400" cap="none">
                <a:solidFill>
                  <a:srgbClr val="000000"/>
                </a:solidFill>
              </a:defRPr>
            </a:pPr>
            <a:r>
              <a:t>Pipes</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8" name="oriental institute visit 2 456.jpg" descr="oriental institute visit 2 456.jpg"/>
          <p:cNvPicPr>
            <a:picLocks noChangeAspect="1"/>
          </p:cNvPicPr>
          <p:nvPr/>
        </p:nvPicPr>
        <p:blipFill>
          <a:blip r:embed="rId2"/>
          <a:stretch>
            <a:fillRect/>
          </a:stretch>
        </p:blipFill>
        <p:spPr>
          <a:xfrm>
            <a:off x="2432050" y="1035049"/>
            <a:ext cx="8140700" cy="7708902"/>
          </a:xfrm>
          <a:prstGeom prst="rect">
            <a:avLst/>
          </a:prstGeom>
          <a:ln w="12700">
            <a:miter lim="400000"/>
          </a:ln>
        </p:spPr>
      </p:pic>
      <p:sp>
        <p:nvSpPr>
          <p:cNvPr id="469" name="Double clarinet"/>
          <p:cNvSpPr txBox="1">
            <a:spLocks noGrp="1"/>
          </p:cNvSpPr>
          <p:nvPr>
            <p:ph type="body" sz="quarter" idx="1"/>
          </p:nvPr>
        </p:nvSpPr>
        <p:spPr>
          <a:xfrm>
            <a:off x="2839443" y="2173384"/>
            <a:ext cx="3686714" cy="1169024"/>
          </a:xfrm>
          <a:prstGeom prst="rect">
            <a:avLst/>
          </a:prstGeom>
        </p:spPr>
        <p:txBody>
          <a:bodyPr/>
          <a:lstStyle>
            <a:lvl1pPr>
              <a:defRPr sz="3400">
                <a:solidFill>
                  <a:srgbClr val="000000"/>
                </a:solidFill>
              </a:defRPr>
            </a:lvl1pPr>
          </a:lstStyle>
          <a:p>
            <a:r>
              <a:t>Double clarinet</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 name="British Museum misc 299.jpg" descr="British Museum misc 299.jpg"/>
          <p:cNvPicPr>
            <a:picLocks noGrp="1"/>
          </p:cNvPicPr>
          <p:nvPr>
            <p:ph type="pic" idx="21"/>
          </p:nvPr>
        </p:nvPicPr>
        <p:blipFill>
          <a:blip r:embed="rId2"/>
          <a:stretch>
            <a:fillRect/>
          </a:stretch>
        </p:blipFill>
        <p:spPr>
          <a:xfrm>
            <a:off x="3345308" y="626395"/>
            <a:ext cx="6314184" cy="8526210"/>
          </a:xfrm>
          <a:prstGeom prst="rect">
            <a:avLst/>
          </a:prstGeom>
        </p:spPr>
      </p:pic>
      <p:sp>
        <p:nvSpPr>
          <p:cNvPr id="472" name="Harps and lyres"/>
          <p:cNvSpPr txBox="1">
            <a:spLocks noGrp="1"/>
          </p:cNvSpPr>
          <p:nvPr>
            <p:ph type="body" sz="quarter" idx="1"/>
          </p:nvPr>
        </p:nvSpPr>
        <p:spPr>
          <a:xfrm>
            <a:off x="6014770" y="936254"/>
            <a:ext cx="3945086" cy="844770"/>
          </a:xfrm>
          <a:prstGeom prst="rect">
            <a:avLst/>
          </a:prstGeom>
        </p:spPr>
        <p:txBody>
          <a:bodyPr/>
          <a:lstStyle>
            <a:lvl1pPr>
              <a:defRPr sz="3400">
                <a:solidFill>
                  <a:srgbClr val="000000"/>
                </a:solidFill>
              </a:defRPr>
            </a:lvl1pPr>
          </a:lstStyle>
          <a:p>
            <a:r>
              <a:t>Harps and lyres</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4" name="british museum 56.jpg" descr="british museum 56.jpg"/>
          <p:cNvPicPr>
            <a:picLocks noChangeAspect="1"/>
          </p:cNvPicPr>
          <p:nvPr/>
        </p:nvPicPr>
        <p:blipFill>
          <a:blip r:embed="rId2"/>
          <a:stretch>
            <a:fillRect/>
          </a:stretch>
        </p:blipFill>
        <p:spPr>
          <a:xfrm>
            <a:off x="2216150" y="673100"/>
            <a:ext cx="8572500" cy="8432800"/>
          </a:xfrm>
          <a:prstGeom prst="rect">
            <a:avLst/>
          </a:prstGeom>
          <a:ln w="12700">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he Bible pictures have been gleaned from a great many sources. We have done our best to give credit and to pay any relevant license fees.…"/>
          <p:cNvSpPr txBox="1">
            <a:spLocks noGrp="1"/>
          </p:cNvSpPr>
          <p:nvPr>
            <p:ph type="body" sz="half" idx="1"/>
          </p:nvPr>
        </p:nvSpPr>
        <p:spPr>
          <a:xfrm>
            <a:off x="1287115" y="1031775"/>
            <a:ext cx="4752842" cy="7715450"/>
          </a:xfrm>
          <a:prstGeom prst="rect">
            <a:avLst/>
          </a:prstGeom>
        </p:spPr>
        <p:txBody>
          <a:bodyPr/>
          <a:lstStyle/>
          <a:p>
            <a:pPr>
              <a:defRPr sz="3400">
                <a:solidFill>
                  <a:srgbClr val="76D6FF"/>
                </a:solidFill>
              </a:defRPr>
            </a:pPr>
            <a:r>
              <a:t>The Bible pictures have been gleaned from a great many sources. We have done our best to give credit and to pay any relevant license fees.</a:t>
            </a:r>
          </a:p>
          <a:p>
            <a:pPr>
              <a:defRPr sz="3400">
                <a:solidFill>
                  <a:srgbClr val="76D6FF"/>
                </a:solidFill>
              </a:defRPr>
            </a:pPr>
            <a:endParaRPr/>
          </a:p>
          <a:p>
            <a:pPr>
              <a:defRPr sz="3400">
                <a:solidFill>
                  <a:srgbClr val="76D6FF"/>
                </a:solidFill>
              </a:defRPr>
            </a:pPr>
            <a:r>
              <a:t>If we have failed to give proper credit for a picture or drawing, please contact us.</a:t>
            </a:r>
          </a:p>
          <a:p>
            <a:pPr>
              <a:defRPr sz="3400">
                <a:solidFill>
                  <a:srgbClr val="76D6FF"/>
                </a:solidFill>
              </a:defRPr>
            </a:pPr>
            <a:r>
              <a:t> </a:t>
            </a:r>
          </a:p>
        </p:txBody>
      </p:sp>
      <p:grpSp>
        <p:nvGrpSpPr>
          <p:cNvPr id="340" name="Widow's Mite 1066-33.jpg"/>
          <p:cNvGrpSpPr/>
          <p:nvPr/>
        </p:nvGrpSpPr>
        <p:grpSpPr>
          <a:xfrm>
            <a:off x="8650818" y="692149"/>
            <a:ext cx="3592541" cy="4736679"/>
            <a:chOff x="0" y="0"/>
            <a:chExt cx="3592540" cy="4736677"/>
          </a:xfrm>
        </p:grpSpPr>
        <p:pic>
          <p:nvPicPr>
            <p:cNvPr id="339" name="Widow's Mite 1066-33.jpg" descr="Widow's Mite 1066-33.jpg"/>
            <p:cNvPicPr>
              <a:picLocks noChangeAspect="1"/>
            </p:cNvPicPr>
            <p:nvPr/>
          </p:nvPicPr>
          <p:blipFill>
            <a:blip r:embed="rId2"/>
            <a:srcRect l="22179" r="7272"/>
            <a:stretch>
              <a:fillRect/>
            </a:stretch>
          </p:blipFill>
          <p:spPr>
            <a:xfrm>
              <a:off x="76200" y="63500"/>
              <a:ext cx="3452841" cy="4596977"/>
            </a:xfrm>
            <a:prstGeom prst="rect">
              <a:avLst/>
            </a:prstGeom>
            <a:ln>
              <a:noFill/>
            </a:ln>
            <a:effectLst/>
          </p:spPr>
        </p:pic>
        <p:pic>
          <p:nvPicPr>
            <p:cNvPr id="338" name="Widow's Mite 1066-33.jpg" descr="Widow's Mite 1066-33.jpg"/>
            <p:cNvPicPr>
              <a:picLocks/>
            </p:cNvPicPr>
            <p:nvPr/>
          </p:nvPicPr>
          <p:blipFill>
            <a:blip r:embed="rId3"/>
            <a:stretch>
              <a:fillRect/>
            </a:stretch>
          </p:blipFill>
          <p:spPr>
            <a:xfrm>
              <a:off x="-1" y="-1"/>
              <a:ext cx="3592542" cy="4736679"/>
            </a:xfrm>
            <a:prstGeom prst="rect">
              <a:avLst/>
            </a:prstGeom>
            <a:effectLst/>
          </p:spPr>
        </p:pic>
      </p:grpSp>
      <p:grpSp>
        <p:nvGrpSpPr>
          <p:cNvPr id="343" name="5c0521319f4b6e3add09d740_143614.jpeg"/>
          <p:cNvGrpSpPr/>
          <p:nvPr/>
        </p:nvGrpSpPr>
        <p:grpSpPr>
          <a:xfrm rot="283845">
            <a:off x="8165300" y="4827880"/>
            <a:ext cx="4157178" cy="4460901"/>
            <a:chOff x="0" y="0"/>
            <a:chExt cx="4157176" cy="4460899"/>
          </a:xfrm>
        </p:grpSpPr>
        <p:pic>
          <p:nvPicPr>
            <p:cNvPr id="342" name="5c0521319f4b6e3add09d740_143614.jpeg" descr="5c0521319f4b6e3add09d740_143614.jpeg"/>
            <p:cNvPicPr>
              <a:picLocks noChangeAspect="1"/>
            </p:cNvPicPr>
            <p:nvPr/>
          </p:nvPicPr>
          <p:blipFill>
            <a:blip r:embed="rId4"/>
            <a:srcRect l="21996" t="568" r="10388"/>
            <a:stretch>
              <a:fillRect/>
            </a:stretch>
          </p:blipFill>
          <p:spPr>
            <a:xfrm>
              <a:off x="76199" y="63499"/>
              <a:ext cx="4017478" cy="4296638"/>
            </a:xfrm>
            <a:prstGeom prst="rect">
              <a:avLst/>
            </a:prstGeom>
            <a:ln>
              <a:noFill/>
            </a:ln>
            <a:effectLst/>
          </p:spPr>
        </p:pic>
        <p:pic>
          <p:nvPicPr>
            <p:cNvPr id="341" name="5c0521319f4b6e3add09d740_143614.jpeg" descr="5c0521319f4b6e3add09d740_143614.jpeg"/>
            <p:cNvPicPr>
              <a:picLocks/>
            </p:cNvPicPr>
            <p:nvPr/>
          </p:nvPicPr>
          <p:blipFill>
            <a:blip r:embed="rId5"/>
            <a:stretch>
              <a:fillRect/>
            </a:stretch>
          </p:blipFill>
          <p:spPr>
            <a:xfrm>
              <a:off x="0" y="-1"/>
              <a:ext cx="4157177" cy="4460901"/>
            </a:xfrm>
            <a:prstGeom prst="rect">
              <a:avLst/>
            </a:prstGeom>
            <a:effectLst/>
          </p:spPr>
        </p:pic>
      </p:grpSp>
      <p:pic>
        <p:nvPicPr>
          <p:cNvPr id="344" name="king_nebuchadnezzar__image_2_sjpg2332.jpg" descr="king_nebuchadnezzar__image_2_sjpg2332.jpg"/>
          <p:cNvPicPr>
            <a:picLocks noChangeAspect="1"/>
          </p:cNvPicPr>
          <p:nvPr/>
        </p:nvPicPr>
        <p:blipFill>
          <a:blip r:embed="rId6"/>
          <a:stretch>
            <a:fillRect/>
          </a:stretch>
        </p:blipFill>
        <p:spPr>
          <a:xfrm>
            <a:off x="6381433" y="2306833"/>
            <a:ext cx="3216349" cy="4555734"/>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6" name="British Museum misc 149.jpg" descr="British Museum misc 149.jpg"/>
          <p:cNvPicPr>
            <a:picLocks noGrp="1" noChangeAspect="1"/>
          </p:cNvPicPr>
          <p:nvPr>
            <p:ph type="pic" idx="21"/>
          </p:nvPr>
        </p:nvPicPr>
        <p:blipFill>
          <a:blip r:embed="rId2"/>
          <a:srcRect t="5771" b="5589"/>
          <a:stretch>
            <a:fillRect/>
          </a:stretch>
        </p:blipFill>
        <p:spPr>
          <a:xfrm>
            <a:off x="3352800" y="683617"/>
            <a:ext cx="6299200" cy="8386510"/>
          </a:xfrm>
          <a:prstGeom prst="rect">
            <a:avLst/>
          </a:prstGeom>
          <a:ln w="12700">
            <a:miter lim="400000"/>
          </a:ln>
        </p:spPr>
      </p:pic>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8" name="British Museum misc 155.jpg" descr="British Museum misc 155.jpg"/>
          <p:cNvPicPr>
            <a:picLocks noGrp="1"/>
          </p:cNvPicPr>
          <p:nvPr>
            <p:ph type="pic" idx="21"/>
          </p:nvPr>
        </p:nvPicPr>
        <p:blipFill>
          <a:blip r:embed="rId2"/>
          <a:stretch>
            <a:fillRect/>
          </a:stretch>
        </p:blipFill>
        <p:spPr>
          <a:xfrm>
            <a:off x="5918200" y="571500"/>
            <a:ext cx="6438900" cy="8526210"/>
          </a:xfrm>
          <a:prstGeom prst="rect">
            <a:avLst/>
          </a:prstGeom>
        </p:spPr>
      </p:pic>
      <p:sp>
        <p:nvSpPr>
          <p:cNvPr id="479" name="This harp was ornamented with a gold head of a bull with ivory horns and eyes and beard of lapis lazuli, a deep blue semi-precious stone."/>
          <p:cNvSpPr txBox="1">
            <a:spLocks noGrp="1"/>
          </p:cNvSpPr>
          <p:nvPr>
            <p:ph type="body" sz="quarter" idx="1"/>
          </p:nvPr>
        </p:nvSpPr>
        <p:spPr>
          <a:xfrm>
            <a:off x="977900" y="1168400"/>
            <a:ext cx="4762500" cy="4940300"/>
          </a:xfrm>
          <a:prstGeom prst="rect">
            <a:avLst/>
          </a:prstGeom>
        </p:spPr>
        <p:txBody>
          <a:bodyPr/>
          <a:lstStyle>
            <a:lvl1pPr>
              <a:defRPr sz="3400">
                <a:solidFill>
                  <a:srgbClr val="94E3FE"/>
                </a:solidFill>
              </a:defRPr>
            </a:lvl1pPr>
          </a:lstStyle>
          <a:p>
            <a:r>
              <a:t>This harp was ornamented with a gold head of a bull with ivory horns and eyes and beard of lapis lazuli, a deep blue semi-precious stone.</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 name="ur woolley 140816-color.jpg" descr="ur woolley 140816-color.jpg"/>
          <p:cNvPicPr>
            <a:picLocks noGrp="1"/>
          </p:cNvPicPr>
          <p:nvPr>
            <p:ph type="pic" idx="21"/>
          </p:nvPr>
        </p:nvPicPr>
        <p:blipFill>
          <a:blip r:embed="rId2"/>
          <a:stretch>
            <a:fillRect/>
          </a:stretch>
        </p:blipFill>
        <p:spPr>
          <a:xfrm>
            <a:off x="6177140" y="852762"/>
            <a:ext cx="6079769" cy="8048076"/>
          </a:xfrm>
          <a:prstGeom prst="rect">
            <a:avLst/>
          </a:prstGeom>
        </p:spPr>
      </p:pic>
      <p:sp>
        <p:nvSpPr>
          <p:cNvPr id="482" name="When the instruments were unearthed, the wood and fiber had long disintegrated. But Woolley carefully preserved the impressions and hollows left by the box and strings by pouring plaster of Paris into the voids. The instruments where subsequently rebuilt"/>
          <p:cNvSpPr txBox="1">
            <a:spLocks noGrp="1"/>
          </p:cNvSpPr>
          <p:nvPr>
            <p:ph type="body" sz="half" idx="1"/>
          </p:nvPr>
        </p:nvSpPr>
        <p:spPr>
          <a:xfrm>
            <a:off x="865624" y="1003300"/>
            <a:ext cx="4762501" cy="7747000"/>
          </a:xfrm>
          <a:prstGeom prst="rect">
            <a:avLst/>
          </a:prstGeom>
        </p:spPr>
        <p:txBody>
          <a:bodyPr/>
          <a:lstStyle>
            <a:lvl1pPr>
              <a:defRPr sz="3400">
                <a:solidFill>
                  <a:srgbClr val="94E3FE"/>
                </a:solidFill>
              </a:defRPr>
            </a:lvl1pPr>
          </a:lstStyle>
          <a:p>
            <a:r>
              <a:t>When the instruments were unearthed, the wood and fiber had long disintegrated. But Woolley carefully preserved the impressions and hollows left by the box and strings by pouring plaster of Paris into the voids. The instruments where subsequently rebuilt. </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4" name="British Museum misc 314.jpg" descr="British Museum misc 314.jpg"/>
          <p:cNvPicPr>
            <a:picLocks noGrp="1"/>
          </p:cNvPicPr>
          <p:nvPr>
            <p:ph type="pic" idx="21"/>
          </p:nvPr>
        </p:nvPicPr>
        <p:blipFill>
          <a:blip r:embed="rId2"/>
          <a:stretch>
            <a:fillRect/>
          </a:stretch>
        </p:blipFill>
        <p:spPr>
          <a:xfrm>
            <a:off x="5930900" y="444500"/>
            <a:ext cx="6426200" cy="8509301"/>
          </a:xfrm>
          <a:prstGeom prst="rect">
            <a:avLst/>
          </a:prstGeom>
        </p:spPr>
      </p:pic>
      <p:sp>
        <p:nvSpPr>
          <p:cNvPr id="485" name="Bowls with inlaid ivory and gems"/>
          <p:cNvSpPr txBox="1">
            <a:spLocks noGrp="1"/>
          </p:cNvSpPr>
          <p:nvPr>
            <p:ph type="body" sz="quarter" idx="1"/>
          </p:nvPr>
        </p:nvSpPr>
        <p:spPr>
          <a:xfrm>
            <a:off x="800100" y="4372242"/>
            <a:ext cx="4762500" cy="4940301"/>
          </a:xfrm>
          <a:prstGeom prst="rect">
            <a:avLst/>
          </a:prstGeom>
        </p:spPr>
        <p:txBody>
          <a:bodyPr/>
          <a:lstStyle>
            <a:lvl1pPr>
              <a:defRPr sz="3400">
                <a:solidFill>
                  <a:srgbClr val="94E3FE"/>
                </a:solidFill>
              </a:defRPr>
            </a:lvl1pPr>
          </a:lstStyle>
          <a:p>
            <a:r>
              <a:t>Bowls with inlaid ivory and gems</a:t>
            </a:r>
          </a:p>
        </p:txBody>
      </p:sp>
      <p:sp>
        <p:nvSpPr>
          <p:cNvPr id="486" name="Other objects recovered from the graves of Ur’s kings"/>
          <p:cNvSpPr txBox="1"/>
          <p:nvPr/>
        </p:nvSpPr>
        <p:spPr>
          <a:xfrm>
            <a:off x="730250" y="650667"/>
            <a:ext cx="5099495" cy="31253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4800" cap="none">
                <a:solidFill>
                  <a:srgbClr val="DEDDDE"/>
                </a:solidFill>
              </a:defRPr>
            </a:lvl1pPr>
          </a:lstStyle>
          <a:p>
            <a:r>
              <a:t>Other objects recovered from the graves of Ur’s kings</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8" name="British Museum misc 318.jpg" descr="British Museum misc 318.jpg"/>
          <p:cNvPicPr>
            <a:picLocks noChangeAspect="1"/>
          </p:cNvPicPr>
          <p:nvPr/>
        </p:nvPicPr>
        <p:blipFill>
          <a:blip r:embed="rId2"/>
          <a:stretch>
            <a:fillRect/>
          </a:stretch>
        </p:blipFill>
        <p:spPr>
          <a:xfrm>
            <a:off x="622300" y="463550"/>
            <a:ext cx="11760200" cy="8826500"/>
          </a:xfrm>
          <a:prstGeom prst="rect">
            <a:avLst/>
          </a:prstGeom>
          <a:ln w="12700">
            <a:miter lim="400000"/>
          </a:ln>
        </p:spPr>
      </p:pic>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 name="Gold daggers with ornate sheaths"/>
          <p:cNvSpPr txBox="1">
            <a:spLocks noGrp="1"/>
          </p:cNvSpPr>
          <p:nvPr>
            <p:ph type="body" sz="quarter" idx="1"/>
          </p:nvPr>
        </p:nvSpPr>
        <p:spPr>
          <a:xfrm>
            <a:off x="1971043" y="6771354"/>
            <a:ext cx="9062714" cy="1530269"/>
          </a:xfrm>
          <a:prstGeom prst="rect">
            <a:avLst/>
          </a:prstGeom>
        </p:spPr>
        <p:txBody>
          <a:bodyPr/>
          <a:lstStyle>
            <a:lvl1pPr algn="ctr">
              <a:defRPr sz="3400">
                <a:solidFill>
                  <a:srgbClr val="94E3FE"/>
                </a:solidFill>
              </a:defRPr>
            </a:lvl1pPr>
          </a:lstStyle>
          <a:p>
            <a:r>
              <a:t>Gold daggers with ornate sheaths</a:t>
            </a:r>
          </a:p>
        </p:txBody>
      </p:sp>
      <p:pic>
        <p:nvPicPr>
          <p:cNvPr id="491" name="British Museum misc 232.jpg" descr="British Museum misc 232.jpg"/>
          <p:cNvPicPr>
            <a:picLocks noChangeAspect="1"/>
          </p:cNvPicPr>
          <p:nvPr/>
        </p:nvPicPr>
        <p:blipFill>
          <a:blip r:embed="rId2"/>
          <a:stretch>
            <a:fillRect/>
          </a:stretch>
        </p:blipFill>
        <p:spPr>
          <a:xfrm>
            <a:off x="438150" y="1880071"/>
            <a:ext cx="12128500" cy="4495801"/>
          </a:xfrm>
          <a:prstGeom prst="rect">
            <a:avLst/>
          </a:prstGeom>
          <a:ln w="12700">
            <a:miter lim="400000"/>
          </a:ln>
        </p:spPr>
      </p:pic>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3" name="British Museum misc 308.jpg" descr="British Museum misc 308.jpg"/>
          <p:cNvPicPr>
            <a:picLocks noChangeAspect="1"/>
          </p:cNvPicPr>
          <p:nvPr/>
        </p:nvPicPr>
        <p:blipFill>
          <a:blip r:embed="rId2"/>
          <a:stretch>
            <a:fillRect/>
          </a:stretch>
        </p:blipFill>
        <p:spPr>
          <a:xfrm>
            <a:off x="1442235" y="625869"/>
            <a:ext cx="10120330" cy="7590247"/>
          </a:xfrm>
          <a:prstGeom prst="rect">
            <a:avLst/>
          </a:prstGeom>
          <a:ln w="12700">
            <a:miter lim="400000"/>
          </a:ln>
        </p:spPr>
      </p:pic>
      <p:sp>
        <p:nvSpPr>
          <p:cNvPr id="494" name="Game boards"/>
          <p:cNvSpPr txBox="1">
            <a:spLocks noGrp="1"/>
          </p:cNvSpPr>
          <p:nvPr>
            <p:ph type="body" sz="quarter" idx="1"/>
          </p:nvPr>
        </p:nvSpPr>
        <p:spPr>
          <a:xfrm>
            <a:off x="3107082" y="8494696"/>
            <a:ext cx="6790636" cy="1250781"/>
          </a:xfrm>
          <a:prstGeom prst="rect">
            <a:avLst/>
          </a:prstGeom>
        </p:spPr>
        <p:txBody>
          <a:bodyPr/>
          <a:lstStyle>
            <a:lvl1pPr algn="ctr">
              <a:defRPr sz="3400">
                <a:solidFill>
                  <a:srgbClr val="94E3FE"/>
                </a:solidFill>
              </a:defRPr>
            </a:lvl1pPr>
          </a:lstStyle>
          <a:p>
            <a:r>
              <a:t>Game boards</a:t>
            </a: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6" name="British Museum misc 237.jpg" descr="British Museum misc 237.jpg"/>
          <p:cNvPicPr>
            <a:picLocks noChangeAspect="1"/>
          </p:cNvPicPr>
          <p:nvPr/>
        </p:nvPicPr>
        <p:blipFill>
          <a:blip r:embed="rId2"/>
          <a:srcRect t="5071"/>
          <a:stretch>
            <a:fillRect/>
          </a:stretch>
        </p:blipFill>
        <p:spPr>
          <a:xfrm>
            <a:off x="1519237" y="561622"/>
            <a:ext cx="9966492" cy="7093435"/>
          </a:xfrm>
          <a:prstGeom prst="rect">
            <a:avLst/>
          </a:prstGeom>
          <a:ln w="12700">
            <a:miter lim="400000"/>
          </a:ln>
        </p:spPr>
      </p:pic>
      <p:sp>
        <p:nvSpPr>
          <p:cNvPr id="497" name="Gold and silver drinking cups, dishes, and goblets."/>
          <p:cNvSpPr txBox="1">
            <a:spLocks noGrp="1"/>
          </p:cNvSpPr>
          <p:nvPr>
            <p:ph type="body" sz="quarter" idx="1"/>
          </p:nvPr>
        </p:nvSpPr>
        <p:spPr>
          <a:xfrm>
            <a:off x="1981200" y="7867129"/>
            <a:ext cx="9042400" cy="2006601"/>
          </a:xfrm>
          <a:prstGeom prst="rect">
            <a:avLst/>
          </a:prstGeom>
        </p:spPr>
        <p:txBody>
          <a:bodyPr/>
          <a:lstStyle>
            <a:lvl1pPr algn="ctr">
              <a:defRPr sz="3400">
                <a:solidFill>
                  <a:srgbClr val="76D6FF"/>
                </a:solidFill>
              </a:defRPr>
            </a:lvl1pPr>
          </a:lstStyle>
          <a:p>
            <a:r>
              <a:t>Gold and silver drinking cups, dishes, and goblets.</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British Museum misc 276.jpg" descr="British Museum misc 276.jpg"/>
          <p:cNvPicPr>
            <a:picLocks noChangeAspect="1"/>
          </p:cNvPicPr>
          <p:nvPr/>
        </p:nvPicPr>
        <p:blipFill>
          <a:blip r:embed="rId2"/>
          <a:stretch>
            <a:fillRect/>
          </a:stretch>
        </p:blipFill>
        <p:spPr>
          <a:xfrm>
            <a:off x="723087" y="555015"/>
            <a:ext cx="11558626" cy="8668970"/>
          </a:xfrm>
          <a:prstGeom prst="rect">
            <a:avLst/>
          </a:prstGeom>
          <a:ln w="12700">
            <a:miter lim="400000"/>
          </a:ln>
        </p:spPr>
      </p:pic>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 name="British Museum misc 116.jpg" descr="British Museum misc 116.jpg"/>
          <p:cNvPicPr>
            <a:picLocks noGrp="1"/>
          </p:cNvPicPr>
          <p:nvPr>
            <p:ph type="pic" idx="21"/>
          </p:nvPr>
        </p:nvPicPr>
        <p:blipFill>
          <a:blip r:embed="rId2"/>
          <a:stretch>
            <a:fillRect/>
          </a:stretch>
        </p:blipFill>
        <p:spPr>
          <a:xfrm>
            <a:off x="6337300" y="711200"/>
            <a:ext cx="6134100" cy="8120410"/>
          </a:xfrm>
          <a:prstGeom prst="rect">
            <a:avLst/>
          </a:prstGeom>
        </p:spPr>
      </p:pic>
      <p:sp>
        <p:nvSpPr>
          <p:cNvPr id="502" name="A bright headdress of flowers and leaves fashioned from gold and silver sheets and blue lapis lazuli.…"/>
          <p:cNvSpPr txBox="1">
            <a:spLocks noGrp="1"/>
          </p:cNvSpPr>
          <p:nvPr>
            <p:ph type="body" sz="half" idx="1"/>
          </p:nvPr>
        </p:nvSpPr>
        <p:spPr>
          <a:xfrm>
            <a:off x="825500" y="1168400"/>
            <a:ext cx="5499100" cy="4940300"/>
          </a:xfrm>
          <a:prstGeom prst="rect">
            <a:avLst/>
          </a:prstGeom>
        </p:spPr>
        <p:txBody>
          <a:bodyPr/>
          <a:lstStyle/>
          <a:p>
            <a:pPr>
              <a:defRPr sz="3400">
                <a:solidFill>
                  <a:srgbClr val="94E3FE"/>
                </a:solidFill>
              </a:defRPr>
            </a:pPr>
            <a:r>
              <a:t>A bright headdress of flowers and leaves fashioned from gold and silver sheets and blue lapis lazuli.</a:t>
            </a:r>
          </a:p>
          <a:p>
            <a:pPr>
              <a:defRPr sz="3400">
                <a:solidFill>
                  <a:srgbClr val="94E3FE"/>
                </a:solidFill>
              </a:defRPr>
            </a:pPr>
            <a:endParaRPr/>
          </a:p>
          <a:p>
            <a:pPr>
              <a:defRPr sz="3400">
                <a:solidFill>
                  <a:srgbClr val="94E3FE"/>
                </a:solidFill>
              </a:defRPr>
            </a:pPr>
            <a:r>
              <a:t>This belonged to Lady Shubad.</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We have licensed the pictures and drawings for use in our own teaching.…"/>
          <p:cNvSpPr txBox="1">
            <a:spLocks noGrp="1"/>
          </p:cNvSpPr>
          <p:nvPr>
            <p:ph type="body" idx="1"/>
          </p:nvPr>
        </p:nvSpPr>
        <p:spPr>
          <a:xfrm>
            <a:off x="1689447" y="1061392"/>
            <a:ext cx="9625906" cy="7656216"/>
          </a:xfrm>
          <a:prstGeom prst="rect">
            <a:avLst/>
          </a:prstGeom>
        </p:spPr>
        <p:txBody>
          <a:bodyPr/>
          <a:lstStyle/>
          <a:p>
            <a:pPr>
              <a:defRPr sz="3400">
                <a:solidFill>
                  <a:srgbClr val="76D6FF"/>
                </a:solidFill>
              </a:defRPr>
            </a:pPr>
            <a:r>
              <a:t>We have licensed the pictures and drawings for use in our own teaching. </a:t>
            </a:r>
          </a:p>
          <a:p>
            <a:pPr>
              <a:defRPr sz="3400">
                <a:solidFill>
                  <a:srgbClr val="76D6FF"/>
                </a:solidFill>
              </a:defRPr>
            </a:pPr>
            <a:endParaRPr/>
          </a:p>
          <a:p>
            <a:pPr>
              <a:defRPr sz="3400">
                <a:solidFill>
                  <a:srgbClr val="76D6FF"/>
                </a:solidFill>
              </a:defRPr>
            </a:pPr>
            <a:r>
              <a:t>If you are a teacher and plan to use these PowerPoints, you should pay the license fees. This particularly applies to material copyrighted by the following companies. Their fees are very reasonable.</a:t>
            </a:r>
          </a:p>
          <a:p>
            <a:pPr>
              <a:defRPr sz="3400">
                <a:solidFill>
                  <a:srgbClr val="76D6FF"/>
                </a:solidFill>
              </a:defRPr>
            </a:pPr>
            <a:endParaRPr/>
          </a:p>
          <a:p>
            <a:pPr>
              <a:defRPr sz="3400">
                <a:solidFill>
                  <a:srgbClr val="76D6FF"/>
                </a:solidFill>
              </a:defRPr>
            </a:pPr>
            <a:r>
              <a:t>goodsalt.com</a:t>
            </a:r>
          </a:p>
          <a:p>
            <a:pPr>
              <a:defRPr sz="3400">
                <a:solidFill>
                  <a:srgbClr val="76D6FF"/>
                </a:solidFill>
              </a:defRPr>
            </a:pPr>
            <a:r>
              <a:t>archaeologyillustrated.com</a:t>
            </a:r>
          </a:p>
          <a:p>
            <a:pPr>
              <a:defRPr sz="3400">
                <a:solidFill>
                  <a:srgbClr val="76D6FF"/>
                </a:solidFill>
              </a:defRPr>
            </a:pPr>
            <a:r>
              <a:t>Leen Ritmeyer www.ritmeyer.com</a:t>
            </a:r>
          </a:p>
          <a:p>
            <a:pPr>
              <a:defRPr sz="3400">
                <a:solidFill>
                  <a:srgbClr val="76D6FF"/>
                </a:solidFill>
              </a:defRPr>
            </a:pPr>
            <a:r>
              <a:t>Manna Bible Maps biblemaps.com</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4" name="British Museum misc 79.jpg" descr="British Museum misc 79.jpg"/>
          <p:cNvPicPr>
            <a:picLocks noGrp="1"/>
          </p:cNvPicPr>
          <p:nvPr>
            <p:ph type="pic" idx="21"/>
          </p:nvPr>
        </p:nvPicPr>
        <p:blipFill>
          <a:blip r:embed="rId2"/>
          <a:stretch>
            <a:fillRect/>
          </a:stretch>
        </p:blipFill>
        <p:spPr>
          <a:xfrm>
            <a:off x="5829300" y="609600"/>
            <a:ext cx="6515100" cy="8627659"/>
          </a:xfrm>
          <a:prstGeom prst="rect">
            <a:avLst/>
          </a:prstGeom>
        </p:spPr>
      </p:pic>
      <p:sp>
        <p:nvSpPr>
          <p:cNvPr id="505" name="A helmet of beaten gold with intricate design"/>
          <p:cNvSpPr txBox="1">
            <a:spLocks noGrp="1"/>
          </p:cNvSpPr>
          <p:nvPr>
            <p:ph type="body" sz="quarter" idx="1"/>
          </p:nvPr>
        </p:nvSpPr>
        <p:spPr>
          <a:xfrm>
            <a:off x="787400" y="1168400"/>
            <a:ext cx="4457700" cy="4940300"/>
          </a:xfrm>
          <a:prstGeom prst="rect">
            <a:avLst/>
          </a:prstGeom>
        </p:spPr>
        <p:txBody>
          <a:bodyPr/>
          <a:lstStyle>
            <a:lvl1pPr>
              <a:defRPr sz="3400">
                <a:solidFill>
                  <a:srgbClr val="94E3FE"/>
                </a:solidFill>
              </a:defRPr>
            </a:lvl1pPr>
          </a:lstStyle>
          <a:p>
            <a:r>
              <a:t>A helmet of beaten gold with intricate design</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7" name="British Museum misc 79.jpg" descr="British Museum misc 79.jpg"/>
          <p:cNvPicPr>
            <a:picLocks noChangeAspect="1"/>
          </p:cNvPicPr>
          <p:nvPr/>
        </p:nvPicPr>
        <p:blipFill>
          <a:blip r:embed="rId2"/>
          <a:stretch>
            <a:fillRect/>
          </a:stretch>
        </p:blipFill>
        <p:spPr>
          <a:xfrm>
            <a:off x="696435" y="518517"/>
            <a:ext cx="11611930" cy="8716566"/>
          </a:xfrm>
          <a:prstGeom prst="rect">
            <a:avLst/>
          </a:prstGeom>
          <a:ln w="12700">
            <a:miter lim="400000"/>
          </a:ln>
        </p:spPr>
      </p:pic>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 name="The Royal Standard of Ur"/>
          <p:cNvSpPr txBox="1">
            <a:spLocks noGrp="1"/>
          </p:cNvSpPr>
          <p:nvPr>
            <p:ph type="title"/>
          </p:nvPr>
        </p:nvSpPr>
        <p:spPr>
          <a:xfrm>
            <a:off x="723900" y="-330200"/>
            <a:ext cx="5956300" cy="2870200"/>
          </a:xfrm>
          <a:prstGeom prst="rect">
            <a:avLst/>
          </a:prstGeom>
        </p:spPr>
        <p:txBody>
          <a:bodyPr/>
          <a:lstStyle>
            <a:lvl1pPr>
              <a:defRPr sz="6400"/>
            </a:lvl1pPr>
          </a:lstStyle>
          <a:p>
            <a:r>
              <a:t>The Royal Standard of Ur</a:t>
            </a:r>
          </a:p>
        </p:txBody>
      </p:sp>
      <p:sp>
        <p:nvSpPr>
          <p:cNvPr id="510" name="One side shows a military scene"/>
          <p:cNvSpPr txBox="1"/>
          <p:nvPr/>
        </p:nvSpPr>
        <p:spPr>
          <a:xfrm>
            <a:off x="723900" y="2400300"/>
            <a:ext cx="9347200" cy="1219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One side shows a military scene</a:t>
            </a:r>
          </a:p>
        </p:txBody>
      </p:sp>
      <p:pic>
        <p:nvPicPr>
          <p:cNvPr id="511" name="British Museum misc 189.jpg" descr="British Museum misc 189.jpg"/>
          <p:cNvPicPr>
            <a:picLocks noChangeAspect="1"/>
          </p:cNvPicPr>
          <p:nvPr/>
        </p:nvPicPr>
        <p:blipFill>
          <a:blip r:embed="rId2"/>
          <a:stretch>
            <a:fillRect/>
          </a:stretch>
        </p:blipFill>
        <p:spPr>
          <a:xfrm>
            <a:off x="800100" y="3295217"/>
            <a:ext cx="11798302" cy="5283201"/>
          </a:xfrm>
          <a:prstGeom prst="rect">
            <a:avLst/>
          </a:prstGeom>
          <a:ln w="12700">
            <a:miter lim="400000"/>
          </a:ln>
        </p:spPr>
      </p:pic>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 name="The Royal Standard of Ur"/>
          <p:cNvSpPr txBox="1">
            <a:spLocks noGrp="1"/>
          </p:cNvSpPr>
          <p:nvPr>
            <p:ph type="title"/>
          </p:nvPr>
        </p:nvSpPr>
        <p:spPr>
          <a:xfrm>
            <a:off x="723900" y="-330200"/>
            <a:ext cx="5956300" cy="2870200"/>
          </a:xfrm>
          <a:prstGeom prst="rect">
            <a:avLst/>
          </a:prstGeom>
        </p:spPr>
        <p:txBody>
          <a:bodyPr/>
          <a:lstStyle>
            <a:lvl1pPr>
              <a:defRPr sz="6400"/>
            </a:lvl1pPr>
          </a:lstStyle>
          <a:p>
            <a:r>
              <a:t>The Royal Standard of Ur</a:t>
            </a:r>
          </a:p>
        </p:txBody>
      </p:sp>
      <p:sp>
        <p:nvSpPr>
          <p:cNvPr id="514" name="The other side shows a victory banquet"/>
          <p:cNvSpPr txBox="1"/>
          <p:nvPr/>
        </p:nvSpPr>
        <p:spPr>
          <a:xfrm>
            <a:off x="723900" y="2400300"/>
            <a:ext cx="10134600" cy="12573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other side shows a victory banquet</a:t>
            </a:r>
          </a:p>
        </p:txBody>
      </p:sp>
      <p:pic>
        <p:nvPicPr>
          <p:cNvPr id="515" name="British Museum misc 164 - Version 5.jpg" descr="British Museum misc 164 - Version 5.jpg"/>
          <p:cNvPicPr>
            <a:picLocks noChangeAspect="1"/>
          </p:cNvPicPr>
          <p:nvPr/>
        </p:nvPicPr>
        <p:blipFill>
          <a:blip r:embed="rId2"/>
          <a:stretch>
            <a:fillRect/>
          </a:stretch>
        </p:blipFill>
        <p:spPr>
          <a:xfrm>
            <a:off x="757635" y="3365500"/>
            <a:ext cx="11620501" cy="5207000"/>
          </a:xfrm>
          <a:prstGeom prst="rect">
            <a:avLst/>
          </a:prstGeom>
          <a:ln w="12700">
            <a:miter lim="400000"/>
          </a:ln>
        </p:spPr>
      </p:pic>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Military Scene"/>
          <p:cNvSpPr txBox="1">
            <a:spLocks noGrp="1"/>
          </p:cNvSpPr>
          <p:nvPr>
            <p:ph type="title"/>
          </p:nvPr>
        </p:nvSpPr>
        <p:spPr>
          <a:xfrm>
            <a:off x="647700" y="-1066800"/>
            <a:ext cx="7505700" cy="2870200"/>
          </a:xfrm>
          <a:prstGeom prst="rect">
            <a:avLst/>
          </a:prstGeom>
        </p:spPr>
        <p:txBody>
          <a:bodyPr/>
          <a:lstStyle>
            <a:lvl1pPr>
              <a:defRPr sz="4800" i="1"/>
            </a:lvl1pPr>
          </a:lstStyle>
          <a:p>
            <a:r>
              <a:t>Military Scene</a:t>
            </a:r>
          </a:p>
        </p:txBody>
      </p:sp>
      <p:sp>
        <p:nvSpPr>
          <p:cNvPr id="518" name="The king is standing in the center of the top row with prisoners being presented to him"/>
          <p:cNvSpPr txBox="1">
            <a:spLocks noGrp="1"/>
          </p:cNvSpPr>
          <p:nvPr>
            <p:ph type="body" idx="1"/>
          </p:nvPr>
        </p:nvSpPr>
        <p:spPr>
          <a:xfrm>
            <a:off x="660400" y="1981200"/>
            <a:ext cx="11239500" cy="4940300"/>
          </a:xfrm>
          <a:prstGeom prst="rect">
            <a:avLst/>
          </a:prstGeom>
        </p:spPr>
        <p:txBody>
          <a:bodyPr/>
          <a:lstStyle>
            <a:lvl1pPr>
              <a:defRPr sz="3400">
                <a:solidFill>
                  <a:srgbClr val="94E3FE"/>
                </a:solidFill>
              </a:defRPr>
            </a:lvl1pPr>
          </a:lstStyle>
          <a:p>
            <a:r>
              <a:t>The king is standing in the center of the top row with prisoners being presented to him</a:t>
            </a:r>
          </a:p>
        </p:txBody>
      </p:sp>
      <p:pic>
        <p:nvPicPr>
          <p:cNvPr id="519" name="British Museum misc 190.jpg" descr="British Museum misc 190.jpg"/>
          <p:cNvPicPr>
            <a:picLocks noChangeAspect="1"/>
          </p:cNvPicPr>
          <p:nvPr/>
        </p:nvPicPr>
        <p:blipFill>
          <a:blip r:embed="rId2"/>
          <a:stretch>
            <a:fillRect/>
          </a:stretch>
        </p:blipFill>
        <p:spPr>
          <a:xfrm>
            <a:off x="762000" y="3542836"/>
            <a:ext cx="10515601" cy="5727701"/>
          </a:xfrm>
          <a:prstGeom prst="rect">
            <a:avLst/>
          </a:prstGeom>
          <a:ln w="12700">
            <a:miter lim="400000"/>
          </a:ln>
        </p:spPr>
      </p:pic>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 name="Behind them a dwarf-like groom holds the reigns of the asses which draw the king’s chariot"/>
          <p:cNvSpPr txBox="1">
            <a:spLocks noGrp="1"/>
          </p:cNvSpPr>
          <p:nvPr>
            <p:ph type="body" idx="1"/>
          </p:nvPr>
        </p:nvSpPr>
        <p:spPr>
          <a:xfrm>
            <a:off x="882650" y="6176433"/>
            <a:ext cx="11239500" cy="4940301"/>
          </a:xfrm>
          <a:prstGeom prst="rect">
            <a:avLst/>
          </a:prstGeom>
        </p:spPr>
        <p:txBody>
          <a:bodyPr/>
          <a:lstStyle>
            <a:lvl1pPr algn="ctr">
              <a:defRPr sz="3400">
                <a:solidFill>
                  <a:srgbClr val="94E3FE"/>
                </a:solidFill>
              </a:defRPr>
            </a:lvl1pPr>
          </a:lstStyle>
          <a:p>
            <a:r>
              <a:t>Behind them a dwarf-like groom holds the reigns of the asses which draw the king’s chariot</a:t>
            </a:r>
          </a:p>
        </p:txBody>
      </p:sp>
      <p:pic>
        <p:nvPicPr>
          <p:cNvPr id="522" name="British Museum misc 182.jpg" descr="British Museum misc 182.jpg"/>
          <p:cNvPicPr>
            <a:picLocks noChangeAspect="1"/>
          </p:cNvPicPr>
          <p:nvPr/>
        </p:nvPicPr>
        <p:blipFill>
          <a:blip r:embed="rId2"/>
          <a:stretch>
            <a:fillRect/>
          </a:stretch>
        </p:blipFill>
        <p:spPr>
          <a:xfrm>
            <a:off x="582372" y="901700"/>
            <a:ext cx="11840056" cy="5083644"/>
          </a:xfrm>
          <a:prstGeom prst="rect">
            <a:avLst/>
          </a:prstGeom>
          <a:ln w="12700">
            <a:miter lim="400000"/>
          </a:ln>
        </p:spPr>
      </p:pic>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 name="Soldiers wear copper helmets and long cloaks and are holding battle axes."/>
          <p:cNvSpPr txBox="1">
            <a:spLocks noGrp="1"/>
          </p:cNvSpPr>
          <p:nvPr>
            <p:ph type="body" sz="half" idx="1"/>
          </p:nvPr>
        </p:nvSpPr>
        <p:spPr>
          <a:xfrm>
            <a:off x="882650" y="6761864"/>
            <a:ext cx="11239500" cy="2755901"/>
          </a:xfrm>
          <a:prstGeom prst="rect">
            <a:avLst/>
          </a:prstGeom>
        </p:spPr>
        <p:txBody>
          <a:bodyPr/>
          <a:lstStyle>
            <a:lvl1pPr algn="ctr">
              <a:defRPr sz="3400">
                <a:solidFill>
                  <a:srgbClr val="94E3FE"/>
                </a:solidFill>
              </a:defRPr>
            </a:lvl1pPr>
          </a:lstStyle>
          <a:p>
            <a:r>
              <a:t>Soldiers wear copper helmets and long cloaks and are holding battle axes.</a:t>
            </a:r>
          </a:p>
        </p:txBody>
      </p:sp>
      <p:pic>
        <p:nvPicPr>
          <p:cNvPr id="525" name="British Museum misc 192 - Version 2.jpg" descr="British Museum misc 192 - Version 2.jpg"/>
          <p:cNvPicPr>
            <a:picLocks noChangeAspect="1"/>
          </p:cNvPicPr>
          <p:nvPr/>
        </p:nvPicPr>
        <p:blipFill>
          <a:blip r:embed="rId2"/>
          <a:stretch>
            <a:fillRect/>
          </a:stretch>
        </p:blipFill>
        <p:spPr>
          <a:xfrm>
            <a:off x="882650" y="951614"/>
            <a:ext cx="11239500" cy="5575301"/>
          </a:xfrm>
          <a:prstGeom prst="rect">
            <a:avLst/>
          </a:prstGeom>
          <a:ln w="12700">
            <a:miter lim="400000"/>
          </a:ln>
        </p:spPr>
      </p:pic>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 name="There are two-man chariots drawn by donkeys. Each has a driver and a soldier who throws javelins."/>
          <p:cNvSpPr txBox="1">
            <a:spLocks noGrp="1"/>
          </p:cNvSpPr>
          <p:nvPr>
            <p:ph type="body" sz="quarter" idx="1"/>
          </p:nvPr>
        </p:nvSpPr>
        <p:spPr>
          <a:xfrm>
            <a:off x="882650" y="7899400"/>
            <a:ext cx="11239500" cy="2019300"/>
          </a:xfrm>
          <a:prstGeom prst="rect">
            <a:avLst/>
          </a:prstGeom>
        </p:spPr>
        <p:txBody>
          <a:bodyPr/>
          <a:lstStyle>
            <a:lvl1pPr algn="ctr">
              <a:defRPr sz="3400">
                <a:solidFill>
                  <a:srgbClr val="94E3FE"/>
                </a:solidFill>
              </a:defRPr>
            </a:lvl1pPr>
          </a:lstStyle>
          <a:p>
            <a:r>
              <a:t>There are two-man chariots drawn by donkeys. Each has a driver and a soldier who throws javelins.</a:t>
            </a:r>
          </a:p>
        </p:txBody>
      </p:sp>
      <p:pic>
        <p:nvPicPr>
          <p:cNvPr id="528" name="British Museum misc 187 - Version 2.jpg" descr="British Museum misc 187 - Version 2.jpg"/>
          <p:cNvPicPr>
            <a:picLocks noChangeAspect="1"/>
          </p:cNvPicPr>
          <p:nvPr/>
        </p:nvPicPr>
        <p:blipFill>
          <a:blip r:embed="rId2"/>
          <a:stretch>
            <a:fillRect/>
          </a:stretch>
        </p:blipFill>
        <p:spPr>
          <a:xfrm>
            <a:off x="984250" y="639233"/>
            <a:ext cx="11036300" cy="7035801"/>
          </a:xfrm>
          <a:prstGeom prst="rect">
            <a:avLst/>
          </a:prstGeom>
          <a:ln w="12700">
            <a:miter lim="400000"/>
          </a:ln>
        </p:spPr>
      </p:pic>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0" name="British Museum misc 184 - Version 2.jpg" descr="British Museum misc 184 - Version 2.jpg"/>
          <p:cNvPicPr>
            <a:picLocks noChangeAspect="1"/>
          </p:cNvPicPr>
          <p:nvPr/>
        </p:nvPicPr>
        <p:blipFill>
          <a:blip r:embed="rId2"/>
          <a:stretch>
            <a:fillRect/>
          </a:stretch>
        </p:blipFill>
        <p:spPr>
          <a:xfrm>
            <a:off x="603250" y="390939"/>
            <a:ext cx="11798300" cy="7035801"/>
          </a:xfrm>
          <a:prstGeom prst="rect">
            <a:avLst/>
          </a:prstGeom>
          <a:ln w="12700">
            <a:miter lim="400000"/>
          </a:ln>
        </p:spPr>
      </p:pic>
      <p:sp>
        <p:nvSpPr>
          <p:cNvPr id="531" name="A quiver on the front of the chariot held the javelins"/>
          <p:cNvSpPr txBox="1">
            <a:spLocks noGrp="1"/>
          </p:cNvSpPr>
          <p:nvPr>
            <p:ph type="body" sz="quarter" idx="1"/>
          </p:nvPr>
        </p:nvSpPr>
        <p:spPr>
          <a:xfrm>
            <a:off x="882650" y="7713133"/>
            <a:ext cx="11239500" cy="1168999"/>
          </a:xfrm>
          <a:prstGeom prst="rect">
            <a:avLst/>
          </a:prstGeom>
        </p:spPr>
        <p:txBody>
          <a:bodyPr/>
          <a:lstStyle>
            <a:lvl1pPr algn="ctr">
              <a:defRPr sz="3400">
                <a:solidFill>
                  <a:srgbClr val="94E3FE"/>
                </a:solidFill>
              </a:defRPr>
            </a:lvl1pPr>
          </a:lstStyle>
          <a:p>
            <a:r>
              <a:t>A quiver on the front of the chariot held the javelins</a:t>
            </a:r>
          </a:p>
        </p:txBody>
      </p:sp>
      <p:sp>
        <p:nvSpPr>
          <p:cNvPr id="532" name="Line"/>
          <p:cNvSpPr/>
          <p:nvPr/>
        </p:nvSpPr>
        <p:spPr>
          <a:xfrm flipV="1">
            <a:off x="8512373" y="2734864"/>
            <a:ext cx="1508920" cy="215505"/>
          </a:xfrm>
          <a:prstGeom prst="line">
            <a:avLst/>
          </a:prstGeom>
          <a:ln w="203200">
            <a:solidFill>
              <a:srgbClr val="FFFFFF"/>
            </a:solidFill>
            <a:miter lim="400000"/>
            <a:headEnd type="stealth"/>
          </a:ln>
        </p:spPr>
        <p:txBody>
          <a:bodyPr lIns="50800" tIns="50800" rIns="50800" bIns="50800" anchor="ctr"/>
          <a:lstStyle/>
          <a:p>
            <a:pPr algn="l" defTabSz="457200">
              <a:defRPr sz="1200" b="0" cap="none">
                <a:solidFill>
                  <a:srgbClr val="000000"/>
                </a:solidFill>
              </a:defRPr>
            </a:pPr>
            <a:endParaRP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4" name="British Museum misc 184 - Version 2.jpg" descr="British Museum misc 184 - Version 2.jpg"/>
          <p:cNvPicPr>
            <a:picLocks noChangeAspect="1"/>
          </p:cNvPicPr>
          <p:nvPr/>
        </p:nvPicPr>
        <p:blipFill>
          <a:blip r:embed="rId2"/>
          <a:srcRect t="11639" r="898" b="9761"/>
          <a:stretch>
            <a:fillRect/>
          </a:stretch>
        </p:blipFill>
        <p:spPr>
          <a:xfrm>
            <a:off x="811609" y="549491"/>
            <a:ext cx="11381702" cy="5383182"/>
          </a:xfrm>
          <a:prstGeom prst="rect">
            <a:avLst/>
          </a:prstGeom>
          <a:ln w="12700">
            <a:miter lim="400000"/>
          </a:ln>
        </p:spPr>
      </p:pic>
      <p:sp>
        <p:nvSpPr>
          <p:cNvPr id="535" name="The latest research has found that the asses of the Ur Standard were probably kungas, a hybrid of a female donkey and a wild Syrian ass. The identification was made by an analysis of the DNA from ancient animal bones (dated to 2000 BC or older) unearthed"/>
          <p:cNvSpPr txBox="1">
            <a:spLocks noGrp="1"/>
          </p:cNvSpPr>
          <p:nvPr>
            <p:ph type="body" sz="half" idx="1"/>
          </p:nvPr>
        </p:nvSpPr>
        <p:spPr>
          <a:xfrm>
            <a:off x="371326" y="6087533"/>
            <a:ext cx="12262148" cy="3729339"/>
          </a:xfrm>
          <a:prstGeom prst="rect">
            <a:avLst/>
          </a:prstGeom>
        </p:spPr>
        <p:txBody>
          <a:bodyPr/>
          <a:lstStyle>
            <a:lvl1pPr algn="ctr">
              <a:defRPr sz="3400">
                <a:solidFill>
                  <a:srgbClr val="94E3FE"/>
                </a:solidFill>
              </a:defRPr>
            </a:lvl1pPr>
          </a:lstStyle>
          <a:p>
            <a:r>
              <a:t>The latest research has found that the asses of the Ur Standard were probably kungas, a hybrid of a female donkey and a wild Syrian ass. The identification was made by an analysis of the DNA from ancient animal bones (dated to 2000 BC or older) unearthed in northern Syria. </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he Pictorial Bible is an integral part of the Mastering the English Bible course, which consists of 11 segments. To benefit properly, the student must go through the video classes, study the textbook, do the projects, answer the review questions, and ta"/>
          <p:cNvSpPr txBox="1">
            <a:spLocks noGrp="1"/>
          </p:cNvSpPr>
          <p:nvPr>
            <p:ph type="body" sz="half" idx="1"/>
          </p:nvPr>
        </p:nvSpPr>
        <p:spPr>
          <a:xfrm>
            <a:off x="1082774" y="914404"/>
            <a:ext cx="5977268" cy="8460077"/>
          </a:xfrm>
          <a:prstGeom prst="rect">
            <a:avLst/>
          </a:prstGeom>
        </p:spPr>
        <p:txBody>
          <a:bodyPr/>
          <a:lstStyle/>
          <a:p>
            <a:pPr>
              <a:defRPr sz="3400">
                <a:solidFill>
                  <a:srgbClr val="76D6FF"/>
                </a:solidFill>
              </a:defRPr>
            </a:pPr>
            <a:r>
              <a:rPr i="1"/>
              <a:t>The Pictorial Bible</a:t>
            </a:r>
            <a:r>
              <a:t> is an integral part of the </a:t>
            </a:r>
            <a:r>
              <a:rPr i="1">
                <a:solidFill>
                  <a:srgbClr val="FFFFFF"/>
                </a:solidFill>
              </a:rPr>
              <a:t>Mastering the English Bible</a:t>
            </a:r>
            <a:r>
              <a:rPr>
                <a:solidFill>
                  <a:srgbClr val="FFFFFF"/>
                </a:solidFill>
              </a:rPr>
              <a:t> </a:t>
            </a:r>
            <a:r>
              <a:t>course, which consists of 11 segments. To benefit properly, the student must go through the video classes, study the textbook, do the projects, answer the review questions, and take the tests. There is no shortcut to a proper Bible education.</a:t>
            </a:r>
          </a:p>
        </p:txBody>
      </p:sp>
      <p:pic>
        <p:nvPicPr>
          <p:cNvPr id="349" name="Mastering the English Bible.jpeg" descr="Mastering the English Bible.jpeg"/>
          <p:cNvPicPr>
            <a:picLocks noChangeAspect="1"/>
          </p:cNvPicPr>
          <p:nvPr/>
        </p:nvPicPr>
        <p:blipFill>
          <a:blip r:embed="rId2"/>
          <a:stretch>
            <a:fillRect/>
          </a:stretch>
        </p:blipFill>
        <p:spPr>
          <a:xfrm>
            <a:off x="7492369" y="533645"/>
            <a:ext cx="4192262" cy="6288394"/>
          </a:xfrm>
          <a:prstGeom prst="rect">
            <a:avLst/>
          </a:prstGeom>
          <a:ln w="12700">
            <a:miter lim="400000"/>
          </a:ln>
        </p:spPr>
      </p:pic>
      <p:pic>
        <p:nvPicPr>
          <p:cNvPr id="350" name="Pictorial Bible copy.jpeg" descr="Pictorial Bible copy.jpeg"/>
          <p:cNvPicPr>
            <a:picLocks noChangeAspect="1"/>
          </p:cNvPicPr>
          <p:nvPr/>
        </p:nvPicPr>
        <p:blipFill>
          <a:blip r:embed="rId3"/>
          <a:srcRect b="210"/>
          <a:stretch>
            <a:fillRect/>
          </a:stretch>
        </p:blipFill>
        <p:spPr>
          <a:xfrm rot="21131481">
            <a:off x="8400481" y="6083117"/>
            <a:ext cx="3926586" cy="2938734"/>
          </a:xfrm>
          <a:prstGeom prst="rect">
            <a:avLst/>
          </a:prstGeom>
          <a:ln w="12700">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 name="The kunga bones for the latest study came from a royal burial complex at Tell Umm el-Marra in Northern Syria."/>
          <p:cNvSpPr txBox="1">
            <a:spLocks noGrp="1"/>
          </p:cNvSpPr>
          <p:nvPr>
            <p:ph type="body" sz="half" idx="1"/>
          </p:nvPr>
        </p:nvSpPr>
        <p:spPr>
          <a:xfrm>
            <a:off x="1186591" y="7408333"/>
            <a:ext cx="10631618" cy="2653312"/>
          </a:xfrm>
          <a:prstGeom prst="rect">
            <a:avLst/>
          </a:prstGeom>
        </p:spPr>
        <p:txBody>
          <a:bodyPr/>
          <a:lstStyle/>
          <a:p>
            <a:pPr algn="ctr">
              <a:defRPr sz="3400">
                <a:solidFill>
                  <a:srgbClr val="94E3FE"/>
                </a:solidFill>
              </a:defRPr>
            </a:pPr>
            <a:r>
              <a:t>The kunga bones for the latest study came from a royal burial complex at </a:t>
            </a:r>
            <a:r>
              <a:rPr>
                <a:uFill>
                  <a:solidFill>
                    <a:srgbClr val="026CA2"/>
                  </a:solidFill>
                </a:uFill>
              </a:rPr>
              <a:t>Tell Umm el-Marra</a:t>
            </a:r>
            <a:r>
              <a:t> in Northern Syria.</a:t>
            </a:r>
          </a:p>
        </p:txBody>
      </p:sp>
      <p:pic>
        <p:nvPicPr>
          <p:cNvPr id="538" name="N4FC6W56XJnEu3cnjPXaR3-970-80.jpg" descr="N4FC6W56XJnEu3cnjPXaR3-970-80.jpg"/>
          <p:cNvPicPr>
            <a:picLocks noChangeAspect="1"/>
          </p:cNvPicPr>
          <p:nvPr/>
        </p:nvPicPr>
        <p:blipFill>
          <a:blip r:embed="rId2"/>
          <a:stretch>
            <a:fillRect/>
          </a:stretch>
        </p:blipFill>
        <p:spPr>
          <a:xfrm>
            <a:off x="672450" y="644624"/>
            <a:ext cx="11659900" cy="6563202"/>
          </a:xfrm>
          <a:prstGeom prst="rect">
            <a:avLst/>
          </a:prstGeom>
          <a:ln w="12700">
            <a:miter lim="400000"/>
          </a:ln>
        </p:spPr>
      </p:pic>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0" name="British Museum misc 184 - Version 2.jpg" descr="British Museum misc 184 - Version 2.jpg"/>
          <p:cNvPicPr>
            <a:picLocks noChangeAspect="1"/>
          </p:cNvPicPr>
          <p:nvPr/>
        </p:nvPicPr>
        <p:blipFill>
          <a:blip r:embed="rId2"/>
          <a:srcRect t="11639" r="898" b="9761"/>
          <a:stretch>
            <a:fillRect/>
          </a:stretch>
        </p:blipFill>
        <p:spPr>
          <a:xfrm>
            <a:off x="811609" y="549491"/>
            <a:ext cx="11381702" cy="5383182"/>
          </a:xfrm>
          <a:prstGeom prst="rect">
            <a:avLst/>
          </a:prstGeom>
          <a:ln w="12700">
            <a:miter lim="400000"/>
          </a:ln>
        </p:spPr>
      </p:pic>
      <p:sp>
        <p:nvSpPr>
          <p:cNvPr id="541" name="The kungas were strong and faster than a donkey, but since they were sterile and wild asses were difficult to capture and impossible to tame, the kungas were also very expensive."/>
          <p:cNvSpPr txBox="1">
            <a:spLocks noGrp="1"/>
          </p:cNvSpPr>
          <p:nvPr>
            <p:ph type="body" sz="half" idx="1"/>
          </p:nvPr>
        </p:nvSpPr>
        <p:spPr>
          <a:xfrm>
            <a:off x="1092547" y="6087533"/>
            <a:ext cx="10819706" cy="3196534"/>
          </a:xfrm>
          <a:prstGeom prst="rect">
            <a:avLst/>
          </a:prstGeom>
        </p:spPr>
        <p:txBody>
          <a:bodyPr/>
          <a:lstStyle>
            <a:lvl1pPr algn="ctr">
              <a:defRPr sz="3400">
                <a:solidFill>
                  <a:srgbClr val="94E3FE"/>
                </a:solidFill>
              </a:defRPr>
            </a:lvl1pPr>
          </a:lstStyle>
          <a:p>
            <a:r>
              <a:t>The kungas were strong and faster than a donkey, but since they were sterile and wild asses were difficult to capture and impossible to tame, the kungas were also very expensive. </a:t>
            </a: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 name="Banquet Scene"/>
          <p:cNvSpPr txBox="1">
            <a:spLocks noGrp="1"/>
          </p:cNvSpPr>
          <p:nvPr>
            <p:ph type="title"/>
          </p:nvPr>
        </p:nvSpPr>
        <p:spPr>
          <a:xfrm>
            <a:off x="660400" y="-1143000"/>
            <a:ext cx="7505700" cy="2870200"/>
          </a:xfrm>
          <a:prstGeom prst="rect">
            <a:avLst/>
          </a:prstGeom>
        </p:spPr>
        <p:txBody>
          <a:bodyPr/>
          <a:lstStyle>
            <a:lvl1pPr>
              <a:defRPr sz="4800" i="1"/>
            </a:lvl1pPr>
          </a:lstStyle>
          <a:p>
            <a:r>
              <a:t>Banquet Scene</a:t>
            </a:r>
          </a:p>
        </p:txBody>
      </p:sp>
      <p:sp>
        <p:nvSpPr>
          <p:cNvPr id="544" name="The top row shows the king and his courtiers seated on chairs and being served."/>
          <p:cNvSpPr txBox="1">
            <a:spLocks noGrp="1"/>
          </p:cNvSpPr>
          <p:nvPr>
            <p:ph type="body" idx="1"/>
          </p:nvPr>
        </p:nvSpPr>
        <p:spPr>
          <a:xfrm>
            <a:off x="673100" y="1803400"/>
            <a:ext cx="11239500" cy="4940300"/>
          </a:xfrm>
          <a:prstGeom prst="rect">
            <a:avLst/>
          </a:prstGeom>
        </p:spPr>
        <p:txBody>
          <a:bodyPr/>
          <a:lstStyle>
            <a:lvl1pPr>
              <a:defRPr sz="3400">
                <a:solidFill>
                  <a:srgbClr val="94E3FE"/>
                </a:solidFill>
              </a:defRPr>
            </a:lvl1pPr>
          </a:lstStyle>
          <a:p>
            <a:r>
              <a:t>The top row shows the king and his courtiers seated on chairs and being served.</a:t>
            </a:r>
          </a:p>
        </p:txBody>
      </p:sp>
      <p:pic>
        <p:nvPicPr>
          <p:cNvPr id="545" name="British Museum misc 164 - Version 3.jpg" descr="British Museum misc 164 - Version 3.jpg"/>
          <p:cNvPicPr>
            <a:picLocks noChangeAspect="1"/>
          </p:cNvPicPr>
          <p:nvPr/>
        </p:nvPicPr>
        <p:blipFill>
          <a:blip r:embed="rId2"/>
          <a:stretch>
            <a:fillRect/>
          </a:stretch>
        </p:blipFill>
        <p:spPr>
          <a:xfrm>
            <a:off x="812800" y="3479800"/>
            <a:ext cx="11353800" cy="4753171"/>
          </a:xfrm>
          <a:prstGeom prst="rect">
            <a:avLst/>
          </a:prstGeom>
          <a:ln w="12700">
            <a:miter lim="400000"/>
          </a:ln>
        </p:spPr>
      </p:pic>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 name="The king wears a flounced robe"/>
          <p:cNvSpPr txBox="1">
            <a:spLocks noGrp="1"/>
          </p:cNvSpPr>
          <p:nvPr>
            <p:ph type="body" idx="1"/>
          </p:nvPr>
        </p:nvSpPr>
        <p:spPr>
          <a:xfrm>
            <a:off x="882650" y="7869766"/>
            <a:ext cx="11239500" cy="4940301"/>
          </a:xfrm>
          <a:prstGeom prst="rect">
            <a:avLst/>
          </a:prstGeom>
        </p:spPr>
        <p:txBody>
          <a:bodyPr/>
          <a:lstStyle>
            <a:lvl1pPr algn="ctr">
              <a:defRPr sz="3400">
                <a:solidFill>
                  <a:srgbClr val="94E3FE"/>
                </a:solidFill>
              </a:defRPr>
            </a:lvl1pPr>
          </a:lstStyle>
          <a:p>
            <a:r>
              <a:t>The king wears a flounced robe</a:t>
            </a:r>
          </a:p>
        </p:txBody>
      </p:sp>
      <p:pic>
        <p:nvPicPr>
          <p:cNvPr id="548" name="British Museum misc 171.jpg" descr="British Museum misc 171.jpg"/>
          <p:cNvPicPr>
            <a:picLocks noChangeAspect="1"/>
          </p:cNvPicPr>
          <p:nvPr/>
        </p:nvPicPr>
        <p:blipFill>
          <a:blip r:embed="rId2"/>
          <a:stretch>
            <a:fillRect/>
          </a:stretch>
        </p:blipFill>
        <p:spPr>
          <a:xfrm>
            <a:off x="647700" y="811011"/>
            <a:ext cx="11709400" cy="6832601"/>
          </a:xfrm>
          <a:prstGeom prst="rect">
            <a:avLst/>
          </a:prstGeom>
          <a:ln w="12700">
            <a:miter lim="400000"/>
          </a:ln>
        </p:spPr>
      </p:pic>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 name="The others wear fringed robes"/>
          <p:cNvSpPr txBox="1">
            <a:spLocks noGrp="1"/>
          </p:cNvSpPr>
          <p:nvPr>
            <p:ph type="body" idx="1"/>
          </p:nvPr>
        </p:nvSpPr>
        <p:spPr>
          <a:xfrm>
            <a:off x="882650" y="6036733"/>
            <a:ext cx="11239500" cy="4940301"/>
          </a:xfrm>
          <a:prstGeom prst="rect">
            <a:avLst/>
          </a:prstGeom>
        </p:spPr>
        <p:txBody>
          <a:bodyPr/>
          <a:lstStyle>
            <a:lvl1pPr algn="ctr">
              <a:defRPr sz="3400">
                <a:solidFill>
                  <a:srgbClr val="94E3FE"/>
                </a:solidFill>
              </a:defRPr>
            </a:lvl1pPr>
          </a:lstStyle>
          <a:p>
            <a:r>
              <a:t>The others wear fringed robes</a:t>
            </a:r>
          </a:p>
        </p:txBody>
      </p:sp>
      <p:pic>
        <p:nvPicPr>
          <p:cNvPr id="551" name="British Museum misc 164 - Version 2.jpg" descr="British Museum misc 164 - Version 2.jpg"/>
          <p:cNvPicPr>
            <a:picLocks noChangeAspect="1"/>
          </p:cNvPicPr>
          <p:nvPr/>
        </p:nvPicPr>
        <p:blipFill>
          <a:blip r:embed="rId2"/>
          <a:srcRect l="1182" r="2495"/>
          <a:stretch>
            <a:fillRect/>
          </a:stretch>
        </p:blipFill>
        <p:spPr>
          <a:xfrm>
            <a:off x="584596" y="1096433"/>
            <a:ext cx="11835691" cy="4814319"/>
          </a:xfrm>
          <a:prstGeom prst="rect">
            <a:avLst/>
          </a:prstGeom>
          <a:ln w="12700">
            <a:miter lim="400000"/>
          </a:ln>
        </p:spPr>
      </p:pic>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 name="British Museum misc 168 - Version 2.jpg" descr="British Museum misc 168 - Version 2.jpg"/>
          <p:cNvPicPr>
            <a:picLocks noChangeAspect="1"/>
          </p:cNvPicPr>
          <p:nvPr/>
        </p:nvPicPr>
        <p:blipFill>
          <a:blip r:embed="rId2"/>
          <a:stretch>
            <a:fillRect/>
          </a:stretch>
        </p:blipFill>
        <p:spPr>
          <a:xfrm>
            <a:off x="819150" y="546100"/>
            <a:ext cx="11366500" cy="7035800"/>
          </a:xfrm>
          <a:prstGeom prst="rect">
            <a:avLst/>
          </a:prstGeom>
          <a:ln w="12700">
            <a:miter lim="400000"/>
          </a:ln>
        </p:spPr>
      </p:pic>
      <p:sp>
        <p:nvSpPr>
          <p:cNvPr id="554" name="A male harpist and female singer provide musical entertainment."/>
          <p:cNvSpPr txBox="1">
            <a:spLocks noGrp="1"/>
          </p:cNvSpPr>
          <p:nvPr>
            <p:ph type="body" sz="quarter" idx="1"/>
          </p:nvPr>
        </p:nvSpPr>
        <p:spPr>
          <a:xfrm>
            <a:off x="1122660" y="7810500"/>
            <a:ext cx="10759480" cy="1656292"/>
          </a:xfrm>
          <a:prstGeom prst="rect">
            <a:avLst/>
          </a:prstGeom>
        </p:spPr>
        <p:txBody>
          <a:bodyPr/>
          <a:lstStyle>
            <a:lvl1pPr algn="ctr">
              <a:defRPr sz="3400">
                <a:solidFill>
                  <a:srgbClr val="94E3FE"/>
                </a:solidFill>
              </a:defRPr>
            </a:lvl1pPr>
          </a:lstStyle>
          <a:p>
            <a:r>
              <a:t>A male harpist and female singer provide musical entertainment.</a:t>
            </a:r>
          </a:p>
        </p:txBody>
      </p:sp>
      <p:sp>
        <p:nvSpPr>
          <p:cNvPr id="555" name="harp"/>
          <p:cNvSpPr txBox="1"/>
          <p:nvPr/>
        </p:nvSpPr>
        <p:spPr>
          <a:xfrm>
            <a:off x="5905468" y="1504832"/>
            <a:ext cx="1193864"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harp</a:t>
            </a:r>
          </a:p>
        </p:txBody>
      </p:sp>
      <p:sp>
        <p:nvSpPr>
          <p:cNvPr id="556" name="singer"/>
          <p:cNvSpPr txBox="1"/>
          <p:nvPr/>
        </p:nvSpPr>
        <p:spPr>
          <a:xfrm>
            <a:off x="8604023" y="1314332"/>
            <a:ext cx="1575049"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singer</a:t>
            </a:r>
          </a:p>
        </p:txBody>
      </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 name="Attendants bring the spoils of war and food supplies for the banquet. They bring cattle."/>
          <p:cNvSpPr txBox="1">
            <a:spLocks noGrp="1"/>
          </p:cNvSpPr>
          <p:nvPr>
            <p:ph type="body" idx="1"/>
          </p:nvPr>
        </p:nvSpPr>
        <p:spPr>
          <a:xfrm>
            <a:off x="882650" y="7158566"/>
            <a:ext cx="11239500" cy="4940301"/>
          </a:xfrm>
          <a:prstGeom prst="rect">
            <a:avLst/>
          </a:prstGeom>
        </p:spPr>
        <p:txBody>
          <a:bodyPr/>
          <a:lstStyle>
            <a:lvl1pPr algn="ctr">
              <a:defRPr sz="3400">
                <a:solidFill>
                  <a:srgbClr val="94E3FE"/>
                </a:solidFill>
              </a:defRPr>
            </a:lvl1pPr>
          </a:lstStyle>
          <a:p>
            <a:r>
              <a:t>Attendants bring the spoils of war and food supplies for the banquet. They bring cattle.</a:t>
            </a:r>
          </a:p>
        </p:txBody>
      </p:sp>
      <p:pic>
        <p:nvPicPr>
          <p:cNvPr id="559" name="British Museum misc 173.jpg" descr="British Museum misc 173.jpg"/>
          <p:cNvPicPr>
            <a:picLocks noChangeAspect="1"/>
          </p:cNvPicPr>
          <p:nvPr/>
        </p:nvPicPr>
        <p:blipFill>
          <a:blip r:embed="rId2"/>
          <a:stretch>
            <a:fillRect/>
          </a:stretch>
        </p:blipFill>
        <p:spPr>
          <a:xfrm>
            <a:off x="774700" y="901595"/>
            <a:ext cx="11455400" cy="6057901"/>
          </a:xfrm>
          <a:prstGeom prst="rect">
            <a:avLst/>
          </a:prstGeom>
          <a:ln w="12700">
            <a:miter lim="400000"/>
          </a:ln>
        </p:spPr>
      </p:pic>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 name="They bring sheep and goats"/>
          <p:cNvSpPr txBox="1">
            <a:spLocks noGrp="1"/>
          </p:cNvSpPr>
          <p:nvPr>
            <p:ph type="body" idx="1"/>
          </p:nvPr>
        </p:nvSpPr>
        <p:spPr>
          <a:xfrm>
            <a:off x="882650" y="8310033"/>
            <a:ext cx="11239500" cy="4940301"/>
          </a:xfrm>
          <a:prstGeom prst="rect">
            <a:avLst/>
          </a:prstGeom>
        </p:spPr>
        <p:txBody>
          <a:bodyPr/>
          <a:lstStyle>
            <a:lvl1pPr algn="ctr">
              <a:defRPr sz="3400">
                <a:solidFill>
                  <a:srgbClr val="94E3FE"/>
                </a:solidFill>
              </a:defRPr>
            </a:lvl1pPr>
          </a:lstStyle>
          <a:p>
            <a:r>
              <a:t>They bring sheep and goats</a:t>
            </a:r>
          </a:p>
        </p:txBody>
      </p:sp>
      <p:pic>
        <p:nvPicPr>
          <p:cNvPr id="562" name="British Museum misc 174.jpg" descr="British Museum misc 174.jpg"/>
          <p:cNvPicPr>
            <a:picLocks noChangeAspect="1"/>
          </p:cNvPicPr>
          <p:nvPr/>
        </p:nvPicPr>
        <p:blipFill>
          <a:blip r:embed="rId2"/>
          <a:stretch>
            <a:fillRect/>
          </a:stretch>
        </p:blipFill>
        <p:spPr>
          <a:xfrm>
            <a:off x="1181100" y="609600"/>
            <a:ext cx="10642600" cy="7518400"/>
          </a:xfrm>
          <a:prstGeom prst="rect">
            <a:avLst/>
          </a:prstGeom>
          <a:ln w="12700">
            <a:miter lim="400000"/>
          </a:ln>
        </p:spPr>
      </p:pic>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 name="Horses or donkeys"/>
          <p:cNvSpPr txBox="1">
            <a:spLocks noGrp="1"/>
          </p:cNvSpPr>
          <p:nvPr>
            <p:ph type="body" idx="1"/>
          </p:nvPr>
        </p:nvSpPr>
        <p:spPr>
          <a:xfrm>
            <a:off x="1515119" y="7806266"/>
            <a:ext cx="11239501" cy="4940301"/>
          </a:xfrm>
          <a:prstGeom prst="rect">
            <a:avLst/>
          </a:prstGeom>
        </p:spPr>
        <p:txBody>
          <a:bodyPr/>
          <a:lstStyle>
            <a:lvl1pPr algn="ctr">
              <a:defRPr sz="3400">
                <a:solidFill>
                  <a:srgbClr val="94E3FE"/>
                </a:solidFill>
              </a:defRPr>
            </a:lvl1pPr>
          </a:lstStyle>
          <a:p>
            <a:r>
              <a:t>Horses or donkeys</a:t>
            </a:r>
          </a:p>
        </p:txBody>
      </p:sp>
      <p:pic>
        <p:nvPicPr>
          <p:cNvPr id="565" name="British Museum misc 178.jpg" descr="British Museum misc 178.jpg"/>
          <p:cNvPicPr>
            <a:picLocks noChangeAspect="1"/>
          </p:cNvPicPr>
          <p:nvPr/>
        </p:nvPicPr>
        <p:blipFill>
          <a:blip r:embed="rId2"/>
          <a:stretch>
            <a:fillRect/>
          </a:stretch>
        </p:blipFill>
        <p:spPr>
          <a:xfrm>
            <a:off x="946150" y="736600"/>
            <a:ext cx="11112500" cy="6819900"/>
          </a:xfrm>
          <a:prstGeom prst="rect">
            <a:avLst/>
          </a:prstGeom>
          <a:ln w="12700">
            <a:miter lim="400000"/>
          </a:ln>
        </p:spPr>
      </p:pic>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 name="Bulls"/>
          <p:cNvSpPr txBox="1">
            <a:spLocks noGrp="1"/>
          </p:cNvSpPr>
          <p:nvPr>
            <p:ph type="body" sz="quarter" idx="1"/>
          </p:nvPr>
        </p:nvSpPr>
        <p:spPr>
          <a:xfrm>
            <a:off x="3239492" y="8525933"/>
            <a:ext cx="6525816" cy="1058797"/>
          </a:xfrm>
          <a:prstGeom prst="rect">
            <a:avLst/>
          </a:prstGeom>
        </p:spPr>
        <p:txBody>
          <a:bodyPr/>
          <a:lstStyle>
            <a:lvl1pPr algn="ctr">
              <a:defRPr sz="3400">
                <a:solidFill>
                  <a:srgbClr val="94E3FE"/>
                </a:solidFill>
              </a:defRPr>
            </a:lvl1pPr>
          </a:lstStyle>
          <a:p>
            <a:r>
              <a:t>Bulls</a:t>
            </a:r>
          </a:p>
        </p:txBody>
      </p:sp>
      <p:pic>
        <p:nvPicPr>
          <p:cNvPr id="568" name="British Museum misc 173 - Version 2.jpg" descr="British Museum misc 173 - Version 2.jpg"/>
          <p:cNvPicPr>
            <a:picLocks noChangeAspect="1"/>
          </p:cNvPicPr>
          <p:nvPr/>
        </p:nvPicPr>
        <p:blipFill>
          <a:blip r:embed="rId2"/>
          <a:srcRect t="2939" b="1473"/>
          <a:stretch>
            <a:fillRect/>
          </a:stretch>
        </p:blipFill>
        <p:spPr>
          <a:xfrm>
            <a:off x="1792882" y="489810"/>
            <a:ext cx="9418908" cy="7854493"/>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orial Bible copy.jpeg" descr="Pictorial Bible copy.jpeg"/>
          <p:cNvPicPr>
            <a:picLocks noChangeAspect="1"/>
          </p:cNvPicPr>
          <p:nvPr/>
        </p:nvPicPr>
        <p:blipFill>
          <a:blip r:embed="rId2"/>
          <a:stretch>
            <a:fillRect/>
          </a:stretch>
        </p:blipFill>
        <p:spPr>
          <a:xfrm>
            <a:off x="822515" y="616886"/>
            <a:ext cx="11359770" cy="8519828"/>
          </a:xfrm>
          <a:prstGeom prst="rect">
            <a:avLst/>
          </a:prstGeom>
          <a:ln w="12700">
            <a:miter lim="400000"/>
          </a:ln>
        </p:spPr>
      </p:pic>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 name="Fish"/>
          <p:cNvSpPr txBox="1">
            <a:spLocks noGrp="1"/>
          </p:cNvSpPr>
          <p:nvPr>
            <p:ph type="body" sz="quarter" idx="1"/>
          </p:nvPr>
        </p:nvSpPr>
        <p:spPr>
          <a:xfrm>
            <a:off x="4535620" y="8542866"/>
            <a:ext cx="3933561" cy="1440062"/>
          </a:xfrm>
          <a:prstGeom prst="rect">
            <a:avLst/>
          </a:prstGeom>
        </p:spPr>
        <p:txBody>
          <a:bodyPr/>
          <a:lstStyle>
            <a:lvl1pPr algn="ctr">
              <a:defRPr sz="3400">
                <a:solidFill>
                  <a:srgbClr val="94E3FE"/>
                </a:solidFill>
              </a:defRPr>
            </a:lvl1pPr>
          </a:lstStyle>
          <a:p>
            <a:r>
              <a:t>Fish</a:t>
            </a:r>
          </a:p>
        </p:txBody>
      </p:sp>
      <p:pic>
        <p:nvPicPr>
          <p:cNvPr id="571" name="British Museum misc 173 - Version 4.jpg" descr="British Museum misc 173 - Version 4.jpg"/>
          <p:cNvPicPr>
            <a:picLocks noChangeAspect="1"/>
          </p:cNvPicPr>
          <p:nvPr/>
        </p:nvPicPr>
        <p:blipFill>
          <a:blip r:embed="rId2"/>
          <a:srcRect t="3811" b="3811"/>
          <a:stretch>
            <a:fillRect/>
          </a:stretch>
        </p:blipFill>
        <p:spPr>
          <a:xfrm>
            <a:off x="3072606" y="474497"/>
            <a:ext cx="6859463" cy="7876712"/>
          </a:xfrm>
          <a:prstGeom prst="rect">
            <a:avLst/>
          </a:prstGeom>
          <a:ln w="12700">
            <a:miter lim="400000"/>
          </a:ln>
        </p:spPr>
      </p:pic>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 name="Firewood and other goods"/>
          <p:cNvSpPr txBox="1">
            <a:spLocks noGrp="1"/>
          </p:cNvSpPr>
          <p:nvPr>
            <p:ph type="body" sz="quarter" idx="1"/>
          </p:nvPr>
        </p:nvSpPr>
        <p:spPr>
          <a:xfrm>
            <a:off x="869982" y="8161662"/>
            <a:ext cx="10909236" cy="1732823"/>
          </a:xfrm>
          <a:prstGeom prst="rect">
            <a:avLst/>
          </a:prstGeom>
        </p:spPr>
        <p:txBody>
          <a:bodyPr/>
          <a:lstStyle>
            <a:lvl1pPr algn="ctr">
              <a:defRPr sz="3400">
                <a:solidFill>
                  <a:srgbClr val="94E3FE"/>
                </a:solidFill>
              </a:defRPr>
            </a:lvl1pPr>
          </a:lstStyle>
          <a:p>
            <a:r>
              <a:t>Firewood and other goods</a:t>
            </a:r>
          </a:p>
        </p:txBody>
      </p:sp>
      <p:pic>
        <p:nvPicPr>
          <p:cNvPr id="574" name="British Museum misc 179.jpg" descr="British Museum misc 179.jpg"/>
          <p:cNvPicPr>
            <a:picLocks noChangeAspect="1"/>
          </p:cNvPicPr>
          <p:nvPr/>
        </p:nvPicPr>
        <p:blipFill>
          <a:blip r:embed="rId2"/>
          <a:stretch>
            <a:fillRect/>
          </a:stretch>
        </p:blipFill>
        <p:spPr>
          <a:xfrm>
            <a:off x="781050" y="646073"/>
            <a:ext cx="11442700" cy="7213601"/>
          </a:xfrm>
          <a:prstGeom prst="rect">
            <a:avLst/>
          </a:prstGeom>
          <a:ln w="12700">
            <a:miter lim="400000"/>
          </a:ln>
        </p:spPr>
      </p:pic>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6" name="Louvre misc 323.jpg" descr="Louvre misc 323.jpg"/>
          <p:cNvPicPr>
            <a:picLocks noGrp="1"/>
          </p:cNvPicPr>
          <p:nvPr>
            <p:ph type="pic" idx="21"/>
          </p:nvPr>
        </p:nvPicPr>
        <p:blipFill>
          <a:blip r:embed="rId2"/>
          <a:stretch>
            <a:fillRect/>
          </a:stretch>
        </p:blipFill>
        <p:spPr>
          <a:xfrm>
            <a:off x="6413500" y="543921"/>
            <a:ext cx="5930900" cy="7849878"/>
          </a:xfrm>
          <a:prstGeom prst="rect">
            <a:avLst/>
          </a:prstGeom>
        </p:spPr>
      </p:pic>
      <p:sp>
        <p:nvSpPr>
          <p:cNvPr id="577" name="Ur’s literacy"/>
          <p:cNvSpPr txBox="1">
            <a:spLocks noGrp="1"/>
          </p:cNvSpPr>
          <p:nvPr>
            <p:ph type="title"/>
          </p:nvPr>
        </p:nvSpPr>
        <p:spPr>
          <a:xfrm>
            <a:off x="1041400" y="787400"/>
            <a:ext cx="5956300" cy="2870200"/>
          </a:xfrm>
          <a:prstGeom prst="rect">
            <a:avLst/>
          </a:prstGeom>
        </p:spPr>
        <p:txBody>
          <a:bodyPr/>
          <a:lstStyle>
            <a:lvl1pPr>
              <a:defRPr sz="4800"/>
            </a:lvl1pPr>
          </a:lstStyle>
          <a:p>
            <a:r>
              <a:t>Ur’s literacy</a:t>
            </a:r>
          </a:p>
        </p:txBody>
      </p:sp>
      <p:sp>
        <p:nvSpPr>
          <p:cNvPr id="578" name="Thousands of cuneiform tablets and fragments were found at Ur. Many of these are displayed at the Louvre in Paris"/>
          <p:cNvSpPr txBox="1">
            <a:spLocks noGrp="1"/>
          </p:cNvSpPr>
          <p:nvPr>
            <p:ph type="body" sz="quarter" idx="1"/>
          </p:nvPr>
        </p:nvSpPr>
        <p:spPr>
          <a:xfrm>
            <a:off x="1041400" y="3810000"/>
            <a:ext cx="4864100" cy="4940300"/>
          </a:xfrm>
          <a:prstGeom prst="rect">
            <a:avLst/>
          </a:prstGeom>
        </p:spPr>
        <p:txBody>
          <a:bodyPr/>
          <a:lstStyle>
            <a:lvl1pPr>
              <a:defRPr sz="3400">
                <a:solidFill>
                  <a:srgbClr val="94E3FE"/>
                </a:solidFill>
              </a:defRPr>
            </a:lvl1pPr>
          </a:lstStyle>
          <a:p>
            <a:r>
              <a:t>Thousands of cuneiform tablets and fragments were found at Ur. Many of these are displayed at the Louvre in Paris</a:t>
            </a:r>
          </a:p>
        </p:txBody>
      </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0" name="Louvre misc 320.jpg" descr="Louvre misc 320.jpg"/>
          <p:cNvPicPr>
            <a:picLocks noChangeAspect="1"/>
          </p:cNvPicPr>
          <p:nvPr/>
        </p:nvPicPr>
        <p:blipFill>
          <a:blip r:embed="rId2"/>
          <a:stretch>
            <a:fillRect/>
          </a:stretch>
        </p:blipFill>
        <p:spPr>
          <a:xfrm>
            <a:off x="6159500" y="620935"/>
            <a:ext cx="6159500" cy="5905501"/>
          </a:xfrm>
          <a:prstGeom prst="rect">
            <a:avLst/>
          </a:prstGeom>
          <a:ln w="12700">
            <a:miter lim="400000"/>
          </a:ln>
        </p:spPr>
      </p:pic>
      <p:sp>
        <p:nvSpPr>
          <p:cNvPr id="581" name="There were religious myths, proverbs, essays,  historical writings, medical, agricultural, legal, and business documents"/>
          <p:cNvSpPr txBox="1">
            <a:spLocks noGrp="1"/>
          </p:cNvSpPr>
          <p:nvPr>
            <p:ph type="body" sz="quarter" idx="1"/>
          </p:nvPr>
        </p:nvSpPr>
        <p:spPr>
          <a:xfrm>
            <a:off x="735659" y="919526"/>
            <a:ext cx="4914901" cy="4940301"/>
          </a:xfrm>
          <a:prstGeom prst="rect">
            <a:avLst/>
          </a:prstGeom>
        </p:spPr>
        <p:txBody>
          <a:bodyPr/>
          <a:lstStyle>
            <a:lvl1pPr>
              <a:defRPr sz="3400">
                <a:solidFill>
                  <a:srgbClr val="94E3FE"/>
                </a:solidFill>
              </a:defRPr>
            </a:lvl1pPr>
          </a:lstStyle>
          <a:p>
            <a:r>
              <a:t>There were religious myths, proverbs, essays,  historical writings, medical, agricultural, legal, and business documents</a:t>
            </a:r>
          </a:p>
        </p:txBody>
      </p:sp>
      <p:pic>
        <p:nvPicPr>
          <p:cNvPr id="582" name="Louvre misc 298.jpg" descr="Louvre misc 298.jpg"/>
          <p:cNvPicPr>
            <a:picLocks noChangeAspect="1"/>
          </p:cNvPicPr>
          <p:nvPr/>
        </p:nvPicPr>
        <p:blipFill>
          <a:blip r:embed="rId3"/>
          <a:stretch>
            <a:fillRect/>
          </a:stretch>
        </p:blipFill>
        <p:spPr>
          <a:xfrm rot="21269808">
            <a:off x="2331041" y="4700917"/>
            <a:ext cx="4942205" cy="4276909"/>
          </a:xfrm>
          <a:prstGeom prst="rect">
            <a:avLst/>
          </a:prstGeom>
          <a:ln w="12700">
            <a:miter lim="400000"/>
          </a:ln>
        </p:spPr>
      </p:pic>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4" name="Louvre misc 303.jpg" descr="Louvre misc 303.jpg"/>
          <p:cNvPicPr>
            <a:picLocks noGrp="1"/>
          </p:cNvPicPr>
          <p:nvPr>
            <p:ph type="pic" idx="21"/>
          </p:nvPr>
        </p:nvPicPr>
        <p:blipFill>
          <a:blip r:embed="rId2"/>
          <a:stretch>
            <a:fillRect/>
          </a:stretch>
        </p:blipFill>
        <p:spPr>
          <a:xfrm>
            <a:off x="1516698" y="624515"/>
            <a:ext cx="9971403" cy="6350526"/>
          </a:xfrm>
          <a:prstGeom prst="rect">
            <a:avLst/>
          </a:prstGeom>
        </p:spPr>
      </p:pic>
      <p:sp>
        <p:nvSpPr>
          <p:cNvPr id="585" name="There were student exercise books for learning how to read and write"/>
          <p:cNvSpPr txBox="1">
            <a:spLocks noGrp="1"/>
          </p:cNvSpPr>
          <p:nvPr>
            <p:ph type="body" sz="quarter" idx="1"/>
          </p:nvPr>
        </p:nvSpPr>
        <p:spPr>
          <a:xfrm>
            <a:off x="1735664" y="7237591"/>
            <a:ext cx="9533472" cy="2010651"/>
          </a:xfrm>
          <a:prstGeom prst="rect">
            <a:avLst/>
          </a:prstGeom>
        </p:spPr>
        <p:txBody>
          <a:bodyPr/>
          <a:lstStyle>
            <a:lvl1pPr algn="ctr">
              <a:defRPr sz="3400">
                <a:solidFill>
                  <a:srgbClr val="94E3FE"/>
                </a:solidFill>
              </a:defRPr>
            </a:lvl1pPr>
          </a:lstStyle>
          <a:p>
            <a:r>
              <a:t>There were student exercise books for learning how to read and write</a:t>
            </a:r>
          </a:p>
        </p:txBody>
      </p:sp>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 name="Shulgi, king of Ur about 2000 BC, mentions his own training in a table that was unearthed by archaeologists."/>
          <p:cNvSpPr txBox="1">
            <a:spLocks noGrp="1"/>
          </p:cNvSpPr>
          <p:nvPr>
            <p:ph type="body" sz="quarter" idx="1"/>
          </p:nvPr>
        </p:nvSpPr>
        <p:spPr>
          <a:xfrm>
            <a:off x="958850" y="1615346"/>
            <a:ext cx="5499100" cy="3835401"/>
          </a:xfrm>
          <a:prstGeom prst="rect">
            <a:avLst/>
          </a:prstGeom>
        </p:spPr>
        <p:txBody>
          <a:bodyPr/>
          <a:lstStyle>
            <a:lvl1pPr>
              <a:defRPr sz="3400">
                <a:solidFill>
                  <a:srgbClr val="94E3FE"/>
                </a:solidFill>
              </a:defRPr>
            </a:lvl1pPr>
          </a:lstStyle>
          <a:p>
            <a:r>
              <a:t>Shulgi, king of Ur about 2000 BC, mentions his own training in a table that was unearthed by archaeologists.</a:t>
            </a:r>
          </a:p>
        </p:txBody>
      </p:sp>
      <p:grpSp>
        <p:nvGrpSpPr>
          <p:cNvPr id="590" name="Louvre misc 298.jpg"/>
          <p:cNvGrpSpPr/>
          <p:nvPr/>
        </p:nvGrpSpPr>
        <p:grpSpPr>
          <a:xfrm>
            <a:off x="6700434" y="1460500"/>
            <a:ext cx="5332816" cy="7053612"/>
            <a:chOff x="0" y="0"/>
            <a:chExt cx="5332815" cy="7053611"/>
          </a:xfrm>
        </p:grpSpPr>
        <p:pic>
          <p:nvPicPr>
            <p:cNvPr id="589" name="Louvre misc 298.jpg" descr="Louvre misc 298.jpg"/>
            <p:cNvPicPr>
              <a:picLocks noChangeAspect="1"/>
            </p:cNvPicPr>
            <p:nvPr/>
          </p:nvPicPr>
          <p:blipFill>
            <a:blip r:embed="rId2"/>
            <a:srcRect l="5192" r="29807" b="222"/>
            <a:stretch>
              <a:fillRect/>
            </a:stretch>
          </p:blipFill>
          <p:spPr>
            <a:xfrm>
              <a:off x="76200" y="78864"/>
              <a:ext cx="5193116" cy="6898548"/>
            </a:xfrm>
            <a:prstGeom prst="rect">
              <a:avLst/>
            </a:prstGeom>
            <a:ln>
              <a:noFill/>
            </a:ln>
            <a:effectLst/>
          </p:spPr>
        </p:pic>
        <p:pic>
          <p:nvPicPr>
            <p:cNvPr id="588" name="Louvre misc 298.jpg" descr="Louvre misc 298.jpg"/>
            <p:cNvPicPr>
              <a:picLocks/>
            </p:cNvPicPr>
            <p:nvPr/>
          </p:nvPicPr>
          <p:blipFill>
            <a:blip r:embed="rId3"/>
            <a:stretch>
              <a:fillRect/>
            </a:stretch>
          </p:blipFill>
          <p:spPr>
            <a:xfrm>
              <a:off x="0" y="0"/>
              <a:ext cx="5332816" cy="7053612"/>
            </a:xfrm>
            <a:prstGeom prst="rect">
              <a:avLst/>
            </a:prstGeom>
            <a:effectLst/>
          </p:spPr>
        </p:pic>
      </p:grpSp>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 name="“When I was young, I learned at school the scribal art on the tablets of Sumer and Akkad. ... Where people go for instruction in the scribal art there I mastered completely subtraction, addition, calculating, and accounting” (Reading and Writing in Babyl"/>
          <p:cNvSpPr txBox="1">
            <a:spLocks noGrp="1"/>
          </p:cNvSpPr>
          <p:nvPr>
            <p:ph type="body" sz="half" idx="1"/>
          </p:nvPr>
        </p:nvSpPr>
        <p:spPr>
          <a:xfrm>
            <a:off x="958850" y="1456705"/>
            <a:ext cx="5499100" cy="7061201"/>
          </a:xfrm>
          <a:prstGeom prst="rect">
            <a:avLst/>
          </a:prstGeom>
        </p:spPr>
        <p:txBody>
          <a:bodyPr/>
          <a:lstStyle/>
          <a:p>
            <a:pPr>
              <a:defRPr sz="3400">
                <a:solidFill>
                  <a:srgbClr val="94E3FE"/>
                </a:solidFill>
              </a:defRPr>
            </a:pPr>
            <a:r>
              <a:t>“When I was young, I learned at school the scribal art on the tablets of Sumer and Akkad. ... Where people go for instruction in the scribal art there I mastered completely subtraction, addition, calculating, and accounting” (</a:t>
            </a:r>
            <a:r>
              <a:rPr i="1"/>
              <a:t>Reading and Writing in Babylon</a:t>
            </a:r>
            <a:r>
              <a:t>, p. 54).</a:t>
            </a:r>
          </a:p>
        </p:txBody>
      </p:sp>
      <p:grpSp>
        <p:nvGrpSpPr>
          <p:cNvPr id="595" name="Louvre misc 298.jpg"/>
          <p:cNvGrpSpPr/>
          <p:nvPr/>
        </p:nvGrpSpPr>
        <p:grpSpPr>
          <a:xfrm>
            <a:off x="6700434" y="1460500"/>
            <a:ext cx="5332816" cy="7053612"/>
            <a:chOff x="0" y="0"/>
            <a:chExt cx="5332815" cy="7053611"/>
          </a:xfrm>
        </p:grpSpPr>
        <p:pic>
          <p:nvPicPr>
            <p:cNvPr id="594" name="Louvre misc 298.jpg" descr="Louvre misc 298.jpg"/>
            <p:cNvPicPr>
              <a:picLocks noChangeAspect="1"/>
            </p:cNvPicPr>
            <p:nvPr/>
          </p:nvPicPr>
          <p:blipFill>
            <a:blip r:embed="rId2"/>
            <a:srcRect l="5192" r="29807" b="222"/>
            <a:stretch>
              <a:fillRect/>
            </a:stretch>
          </p:blipFill>
          <p:spPr>
            <a:xfrm>
              <a:off x="76200" y="78864"/>
              <a:ext cx="5193116" cy="6898548"/>
            </a:xfrm>
            <a:prstGeom prst="rect">
              <a:avLst/>
            </a:prstGeom>
            <a:ln>
              <a:noFill/>
            </a:ln>
            <a:effectLst/>
          </p:spPr>
        </p:pic>
        <p:pic>
          <p:nvPicPr>
            <p:cNvPr id="593" name="Louvre misc 298.jpg" descr="Louvre misc 298.jpg"/>
            <p:cNvPicPr>
              <a:picLocks/>
            </p:cNvPicPr>
            <p:nvPr/>
          </p:nvPicPr>
          <p:blipFill>
            <a:blip r:embed="rId3"/>
            <a:stretch>
              <a:fillRect/>
            </a:stretch>
          </p:blipFill>
          <p:spPr>
            <a:xfrm>
              <a:off x="0" y="0"/>
              <a:ext cx="5332816" cy="7053612"/>
            </a:xfrm>
            <a:prstGeom prst="rect">
              <a:avLst/>
            </a:prstGeom>
            <a:effectLst/>
          </p:spPr>
        </p:pic>
      </p:grpSp>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7" name="These tablets “contain business activities of central livestock bureau during the reign of King Amar-Suen of Ur (c. 2041 BC), containing type, number, sex, age of animals, name of person relinquishing them, name of official receiving, and date (Oriental "/>
          <p:cNvSpPr txBox="1">
            <a:spLocks noGrp="1"/>
          </p:cNvSpPr>
          <p:nvPr>
            <p:ph type="body" sz="half" idx="1"/>
          </p:nvPr>
        </p:nvSpPr>
        <p:spPr>
          <a:xfrm>
            <a:off x="958850" y="1186650"/>
            <a:ext cx="5499100" cy="6731001"/>
          </a:xfrm>
          <a:prstGeom prst="rect">
            <a:avLst/>
          </a:prstGeom>
        </p:spPr>
        <p:txBody>
          <a:bodyPr/>
          <a:lstStyle/>
          <a:p>
            <a:pPr lvl="1">
              <a:defRPr sz="3400">
                <a:solidFill>
                  <a:srgbClr val="94E3FE"/>
                </a:solidFill>
              </a:defRPr>
            </a:pPr>
            <a:r>
              <a:t>These tablets “contain business activities of central livestock bureau during the reign of King Amar-Suen of Ur (c. 2041 BC), containing type, number, sex, age of animals, name of person relinquishing them, name of official receiving, and date (Oriental Institute).</a:t>
            </a:r>
          </a:p>
        </p:txBody>
      </p:sp>
      <p:grpSp>
        <p:nvGrpSpPr>
          <p:cNvPr id="600" name="oriental institute visit 3 245.jpg"/>
          <p:cNvGrpSpPr/>
          <p:nvPr/>
        </p:nvGrpSpPr>
        <p:grpSpPr>
          <a:xfrm>
            <a:off x="6541967" y="1181099"/>
            <a:ext cx="5586534" cy="7391401"/>
            <a:chOff x="0" y="0"/>
            <a:chExt cx="5586532" cy="7391400"/>
          </a:xfrm>
        </p:grpSpPr>
        <p:pic>
          <p:nvPicPr>
            <p:cNvPr id="599" name="oriental institute visit 3 245.jpg" descr="oriental institute visit 3 245.jpg"/>
            <p:cNvPicPr>
              <a:picLocks noChangeAspect="1"/>
            </p:cNvPicPr>
            <p:nvPr/>
          </p:nvPicPr>
          <p:blipFill>
            <a:blip r:embed="rId2"/>
            <a:srcRect t="13328" b="20762"/>
            <a:stretch>
              <a:fillRect/>
            </a:stretch>
          </p:blipFill>
          <p:spPr>
            <a:xfrm>
              <a:off x="76200" y="63500"/>
              <a:ext cx="5446833" cy="7251700"/>
            </a:xfrm>
            <a:prstGeom prst="rect">
              <a:avLst/>
            </a:prstGeom>
            <a:ln>
              <a:noFill/>
            </a:ln>
            <a:effectLst/>
          </p:spPr>
        </p:pic>
        <p:pic>
          <p:nvPicPr>
            <p:cNvPr id="598" name="oriental institute visit 3 245.jpg" descr="oriental institute visit 3 245.jpg"/>
            <p:cNvPicPr>
              <a:picLocks/>
            </p:cNvPicPr>
            <p:nvPr/>
          </p:nvPicPr>
          <p:blipFill>
            <a:blip r:embed="rId3"/>
            <a:stretch>
              <a:fillRect/>
            </a:stretch>
          </p:blipFill>
          <p:spPr>
            <a:xfrm>
              <a:off x="0" y="-1"/>
              <a:ext cx="5586533" cy="7391401"/>
            </a:xfrm>
            <a:prstGeom prst="rect">
              <a:avLst/>
            </a:prstGeom>
            <a:effectLst/>
          </p:spPr>
        </p:pic>
      </p:grpSp>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 name="A collection of proverbs by Shurrupak about 2400 BC.…"/>
          <p:cNvSpPr txBox="1">
            <a:spLocks noGrp="1"/>
          </p:cNvSpPr>
          <p:nvPr>
            <p:ph type="body" sz="half" idx="1"/>
          </p:nvPr>
        </p:nvSpPr>
        <p:spPr>
          <a:xfrm>
            <a:off x="958850" y="1202549"/>
            <a:ext cx="5499100" cy="5715001"/>
          </a:xfrm>
          <a:prstGeom prst="rect">
            <a:avLst/>
          </a:prstGeom>
        </p:spPr>
        <p:txBody>
          <a:bodyPr/>
          <a:lstStyle/>
          <a:p>
            <a:pPr lvl="1">
              <a:defRPr sz="3400">
                <a:solidFill>
                  <a:srgbClr val="94E3FE"/>
                </a:solidFill>
              </a:defRPr>
            </a:pPr>
            <a:r>
              <a:t>A collection of proverbs by Shurrupak about 2400 BC.</a:t>
            </a:r>
          </a:p>
          <a:p>
            <a:pPr lvl="1">
              <a:defRPr sz="3400">
                <a:solidFill>
                  <a:srgbClr val="94E3FE"/>
                </a:solidFill>
              </a:defRPr>
            </a:pPr>
            <a:endParaRPr/>
          </a:p>
          <a:p>
            <a:pPr lvl="1">
              <a:defRPr sz="3400">
                <a:solidFill>
                  <a:srgbClr val="94E3FE"/>
                </a:solidFill>
              </a:defRPr>
            </a:pPr>
            <a:r>
              <a:t>“Do not buy an ass that brays too much.”</a:t>
            </a:r>
          </a:p>
          <a:p>
            <a:pPr lvl="1">
              <a:defRPr sz="3400">
                <a:solidFill>
                  <a:srgbClr val="94E3FE"/>
                </a:solidFill>
              </a:defRPr>
            </a:pPr>
            <a:endParaRPr/>
          </a:p>
          <a:p>
            <a:pPr lvl="1">
              <a:defRPr sz="3400">
                <a:solidFill>
                  <a:srgbClr val="94E3FE"/>
                </a:solidFill>
              </a:defRPr>
            </a:pPr>
            <a:r>
              <a:t>“Do not answer back against or raise a ‘heavy eye’ to your father.”</a:t>
            </a:r>
          </a:p>
        </p:txBody>
      </p:sp>
      <p:grpSp>
        <p:nvGrpSpPr>
          <p:cNvPr id="605" name="oriental institute visit 3 239.jpg"/>
          <p:cNvGrpSpPr/>
          <p:nvPr/>
        </p:nvGrpSpPr>
        <p:grpSpPr>
          <a:xfrm>
            <a:off x="6685801" y="1206499"/>
            <a:ext cx="5347450" cy="7073094"/>
            <a:chOff x="0" y="0"/>
            <a:chExt cx="5347448" cy="7073093"/>
          </a:xfrm>
        </p:grpSpPr>
        <p:pic>
          <p:nvPicPr>
            <p:cNvPr id="604" name="oriental institute visit 3 239.jpg" descr="oriental institute visit 3 239.jpg"/>
            <p:cNvPicPr>
              <a:picLocks noChangeAspect="1"/>
            </p:cNvPicPr>
            <p:nvPr/>
          </p:nvPicPr>
          <p:blipFill>
            <a:blip r:embed="rId2"/>
            <a:srcRect l="12249" r="12472"/>
            <a:stretch>
              <a:fillRect/>
            </a:stretch>
          </p:blipFill>
          <p:spPr>
            <a:xfrm>
              <a:off x="76200" y="63500"/>
              <a:ext cx="5207749" cy="6933394"/>
            </a:xfrm>
            <a:prstGeom prst="rect">
              <a:avLst/>
            </a:prstGeom>
            <a:ln>
              <a:noFill/>
            </a:ln>
            <a:effectLst/>
          </p:spPr>
        </p:pic>
        <p:pic>
          <p:nvPicPr>
            <p:cNvPr id="603" name="oriental institute visit 3 239.jpg" descr="oriental institute visit 3 239.jpg"/>
            <p:cNvPicPr>
              <a:picLocks/>
            </p:cNvPicPr>
            <p:nvPr/>
          </p:nvPicPr>
          <p:blipFill>
            <a:blip r:embed="rId3"/>
            <a:stretch>
              <a:fillRect/>
            </a:stretch>
          </p:blipFill>
          <p:spPr>
            <a:xfrm>
              <a:off x="0" y="-1"/>
              <a:ext cx="5347449" cy="7073094"/>
            </a:xfrm>
            <a:prstGeom prst="rect">
              <a:avLst/>
            </a:prstGeom>
            <a:effectLst/>
          </p:spPr>
        </p:pic>
      </p:grpSp>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7" name="woolley ur of the chaldees 18.jpg" descr="woolley ur of the chaldees 18.jpg"/>
          <p:cNvPicPr>
            <a:picLocks noGrp="1"/>
          </p:cNvPicPr>
          <p:nvPr>
            <p:ph type="pic" idx="21"/>
          </p:nvPr>
        </p:nvPicPr>
        <p:blipFill>
          <a:blip r:embed="rId2"/>
          <a:stretch>
            <a:fillRect/>
          </a:stretch>
        </p:blipFill>
        <p:spPr>
          <a:xfrm>
            <a:off x="7196835" y="787400"/>
            <a:ext cx="5033265" cy="6654800"/>
          </a:xfrm>
          <a:prstGeom prst="rect">
            <a:avLst/>
          </a:prstGeom>
        </p:spPr>
      </p:pic>
      <p:sp>
        <p:nvSpPr>
          <p:cNvPr id="608" name="Ur’s idolatry"/>
          <p:cNvSpPr txBox="1">
            <a:spLocks noGrp="1"/>
          </p:cNvSpPr>
          <p:nvPr>
            <p:ph type="title"/>
          </p:nvPr>
        </p:nvSpPr>
        <p:spPr>
          <a:xfrm>
            <a:off x="1041400" y="787400"/>
            <a:ext cx="5956300" cy="2870200"/>
          </a:xfrm>
          <a:prstGeom prst="rect">
            <a:avLst/>
          </a:prstGeom>
        </p:spPr>
        <p:txBody>
          <a:bodyPr/>
          <a:lstStyle>
            <a:lvl1pPr>
              <a:defRPr sz="6400"/>
            </a:lvl1pPr>
          </a:lstStyle>
          <a:p>
            <a:r>
              <a:t>Ur’s idolatry</a:t>
            </a:r>
          </a:p>
        </p:txBody>
      </p:sp>
      <p:sp>
        <p:nvSpPr>
          <p:cNvPr id="609" name="The people worshipped many gods and goddesses"/>
          <p:cNvSpPr txBox="1">
            <a:spLocks noGrp="1"/>
          </p:cNvSpPr>
          <p:nvPr>
            <p:ph type="body" sz="half" idx="1"/>
          </p:nvPr>
        </p:nvSpPr>
        <p:spPr>
          <a:xfrm>
            <a:off x="1041400" y="3810000"/>
            <a:ext cx="5499100" cy="4940300"/>
          </a:xfrm>
          <a:prstGeom prst="rect">
            <a:avLst/>
          </a:prstGeom>
        </p:spPr>
        <p:txBody>
          <a:bodyPr/>
          <a:lstStyle>
            <a:lvl1pPr>
              <a:defRPr sz="3400">
                <a:solidFill>
                  <a:srgbClr val="94E3FE"/>
                </a:solidFill>
              </a:defRPr>
            </a:lvl1pPr>
          </a:lstStyle>
          <a:p>
            <a:r>
              <a:t>The people worshipped many gods and goddesses</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Abraham’s Home - Ur"/>
          <p:cNvSpPr txBox="1"/>
          <p:nvPr/>
        </p:nvSpPr>
        <p:spPr>
          <a:xfrm>
            <a:off x="1078259" y="-530318"/>
            <a:ext cx="5260282" cy="39085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Abraham’s Home - Ur</a:t>
            </a:r>
          </a:p>
        </p:txBody>
      </p:sp>
      <p:pic>
        <p:nvPicPr>
          <p:cNvPr id="355" name="Abraham 1.jpg" descr="Abraham 1.jpg"/>
          <p:cNvPicPr>
            <a:picLocks noChangeAspect="1"/>
          </p:cNvPicPr>
          <p:nvPr/>
        </p:nvPicPr>
        <p:blipFill>
          <a:blip r:embed="rId2"/>
          <a:srcRect l="55817" b="16431"/>
          <a:stretch>
            <a:fillRect/>
          </a:stretch>
        </p:blipFill>
        <p:spPr>
          <a:xfrm>
            <a:off x="6620154" y="1151109"/>
            <a:ext cx="5331060" cy="5578556"/>
          </a:xfrm>
          <a:prstGeom prst="rect">
            <a:avLst/>
          </a:prstGeom>
          <a:ln w="12700">
            <a:miter lim="400000"/>
          </a:ln>
        </p:spPr>
      </p:pic>
      <p:sp>
        <p:nvSpPr>
          <p:cNvPr id="356" name="ur"/>
          <p:cNvSpPr txBox="1"/>
          <p:nvPr/>
        </p:nvSpPr>
        <p:spPr>
          <a:xfrm>
            <a:off x="10381064" y="6128462"/>
            <a:ext cx="664593"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ur</a:t>
            </a:r>
          </a:p>
        </p:txBody>
      </p:sp>
      <p:sp>
        <p:nvSpPr>
          <p:cNvPr id="357" name="babylon"/>
          <p:cNvSpPr txBox="1"/>
          <p:nvPr/>
        </p:nvSpPr>
        <p:spPr>
          <a:xfrm>
            <a:off x="8012513" y="4616332"/>
            <a:ext cx="1998093"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babylon</a:t>
            </a:r>
          </a:p>
        </p:txBody>
      </p:sp>
      <p:sp>
        <p:nvSpPr>
          <p:cNvPr id="358" name="nineveh"/>
          <p:cNvSpPr txBox="1"/>
          <p:nvPr/>
        </p:nvSpPr>
        <p:spPr>
          <a:xfrm>
            <a:off x="7904378" y="1644532"/>
            <a:ext cx="1807965"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nineveh</a:t>
            </a:r>
          </a:p>
        </p:txBody>
      </p:sp>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 name="The chief god was the moon god Sin (also called Nanna). His symbol was a crescent moon."/>
          <p:cNvSpPr txBox="1">
            <a:spLocks noGrp="1"/>
          </p:cNvSpPr>
          <p:nvPr>
            <p:ph type="body" sz="quarter" idx="1"/>
          </p:nvPr>
        </p:nvSpPr>
        <p:spPr>
          <a:xfrm>
            <a:off x="711200" y="5803900"/>
            <a:ext cx="5499100" cy="2781300"/>
          </a:xfrm>
          <a:prstGeom prst="rect">
            <a:avLst/>
          </a:prstGeom>
        </p:spPr>
        <p:txBody>
          <a:bodyPr/>
          <a:lstStyle>
            <a:lvl1pPr>
              <a:defRPr sz="3400">
                <a:solidFill>
                  <a:srgbClr val="94E3FE"/>
                </a:solidFill>
              </a:defRPr>
            </a:lvl1pPr>
          </a:lstStyle>
          <a:p>
            <a:r>
              <a:t>The chief god was the moon god Sin (also called Nanna). His symbol was a crescent moon.</a:t>
            </a:r>
          </a:p>
        </p:txBody>
      </p:sp>
      <p:grpSp>
        <p:nvGrpSpPr>
          <p:cNvPr id="614" name="British Museum misc 415 - Version 2.jpg"/>
          <p:cNvGrpSpPr/>
          <p:nvPr/>
        </p:nvGrpSpPr>
        <p:grpSpPr>
          <a:xfrm>
            <a:off x="6396736" y="927100"/>
            <a:ext cx="5969001" cy="7900603"/>
            <a:chOff x="0" y="0"/>
            <a:chExt cx="5969000" cy="7900602"/>
          </a:xfrm>
        </p:grpSpPr>
        <p:pic>
          <p:nvPicPr>
            <p:cNvPr id="613" name="British Museum misc 415 - Version 2.jpg" descr="British Museum misc 415 - Version 2.jpg"/>
            <p:cNvPicPr>
              <a:picLocks noChangeAspect="1"/>
            </p:cNvPicPr>
            <p:nvPr/>
          </p:nvPicPr>
          <p:blipFill>
            <a:blip r:embed="rId2"/>
            <a:srcRect l="86" t="736" b="540"/>
            <a:stretch>
              <a:fillRect/>
            </a:stretch>
          </p:blipFill>
          <p:spPr>
            <a:xfrm>
              <a:off x="76200" y="63500"/>
              <a:ext cx="5824256" cy="7760903"/>
            </a:xfrm>
            <a:prstGeom prst="rect">
              <a:avLst/>
            </a:prstGeom>
            <a:ln>
              <a:noFill/>
            </a:ln>
            <a:effectLst/>
          </p:spPr>
        </p:pic>
        <p:pic>
          <p:nvPicPr>
            <p:cNvPr id="612" name="British Museum misc 415 - Version 2.jpg" descr="British Museum misc 415 - Version 2.jpg"/>
            <p:cNvPicPr>
              <a:picLocks/>
            </p:cNvPicPr>
            <p:nvPr/>
          </p:nvPicPr>
          <p:blipFill>
            <a:blip r:embed="rId3"/>
            <a:stretch>
              <a:fillRect/>
            </a:stretch>
          </p:blipFill>
          <p:spPr>
            <a:xfrm>
              <a:off x="0" y="0"/>
              <a:ext cx="5969000" cy="7900603"/>
            </a:xfrm>
            <a:prstGeom prst="rect">
              <a:avLst/>
            </a:prstGeom>
            <a:effectLst/>
          </p:spPr>
        </p:pic>
      </p:grpSp>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Nanna was also associated with a bull, like Baal"/>
          <p:cNvSpPr txBox="1">
            <a:spLocks noGrp="1"/>
          </p:cNvSpPr>
          <p:nvPr>
            <p:ph type="body" sz="quarter" idx="1"/>
          </p:nvPr>
        </p:nvSpPr>
        <p:spPr>
          <a:xfrm>
            <a:off x="2487364" y="7924800"/>
            <a:ext cx="8030072" cy="1245097"/>
          </a:xfrm>
          <a:prstGeom prst="rect">
            <a:avLst/>
          </a:prstGeom>
        </p:spPr>
        <p:txBody>
          <a:bodyPr/>
          <a:lstStyle>
            <a:lvl1pPr algn="ctr">
              <a:defRPr sz="3400">
                <a:solidFill>
                  <a:srgbClr val="94E3FE"/>
                </a:solidFill>
              </a:defRPr>
            </a:lvl1pPr>
          </a:lstStyle>
          <a:p>
            <a:r>
              <a:t>Nanna was also associated with a bull, like Baal</a:t>
            </a:r>
          </a:p>
        </p:txBody>
      </p:sp>
      <p:pic>
        <p:nvPicPr>
          <p:cNvPr id="617" name="Israel 2013 israel museum 196.jpg" descr="Israel 2013 israel museum 196.jpg"/>
          <p:cNvPicPr>
            <a:picLocks noChangeAspect="1"/>
          </p:cNvPicPr>
          <p:nvPr/>
        </p:nvPicPr>
        <p:blipFill>
          <a:blip r:embed="rId2"/>
          <a:stretch>
            <a:fillRect/>
          </a:stretch>
        </p:blipFill>
        <p:spPr>
          <a:xfrm>
            <a:off x="2044700" y="690760"/>
            <a:ext cx="8902700" cy="7099301"/>
          </a:xfrm>
          <a:prstGeom prst="rect">
            <a:avLst/>
          </a:prstGeom>
          <a:ln w="12700">
            <a:miter lim="400000"/>
          </a:ln>
        </p:spPr>
      </p:pic>
    </p:spTree>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9" name="British Museum misc 415.jpg" descr="British Museum misc 415.jpg"/>
          <p:cNvPicPr>
            <a:picLocks noGrp="1"/>
          </p:cNvPicPr>
          <p:nvPr>
            <p:ph type="pic" idx="21"/>
          </p:nvPr>
        </p:nvPicPr>
        <p:blipFill>
          <a:blip r:embed="rId2"/>
          <a:stretch>
            <a:fillRect/>
          </a:stretch>
        </p:blipFill>
        <p:spPr>
          <a:xfrm>
            <a:off x="7196835" y="787400"/>
            <a:ext cx="5033265" cy="6654800"/>
          </a:xfrm>
          <a:prstGeom prst="rect">
            <a:avLst/>
          </a:prstGeom>
        </p:spPr>
      </p:pic>
      <p:sp>
        <p:nvSpPr>
          <p:cNvPr id="620" name="Another major god was Shamash, the sun god. His symbol was the disc encircling a star and/or rays, or a cross."/>
          <p:cNvSpPr txBox="1">
            <a:spLocks noGrp="1"/>
          </p:cNvSpPr>
          <p:nvPr>
            <p:ph type="body" sz="half" idx="1"/>
          </p:nvPr>
        </p:nvSpPr>
        <p:spPr>
          <a:xfrm>
            <a:off x="952500" y="4432300"/>
            <a:ext cx="5499100" cy="4940300"/>
          </a:xfrm>
          <a:prstGeom prst="rect">
            <a:avLst/>
          </a:prstGeom>
        </p:spPr>
        <p:txBody>
          <a:bodyPr/>
          <a:lstStyle>
            <a:lvl1pPr>
              <a:defRPr sz="3400">
                <a:solidFill>
                  <a:srgbClr val="94E3FE"/>
                </a:solidFill>
              </a:defRPr>
            </a:lvl1pPr>
          </a:lstStyle>
          <a:p>
            <a:r>
              <a:t>Another major god was Shamash, the sun god. His symbol was the disc encircling a star and/or rays, or a cross.</a:t>
            </a:r>
          </a:p>
        </p:txBody>
      </p:sp>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 name="Babylonians worshiping the image of the sun god"/>
          <p:cNvSpPr txBox="1"/>
          <p:nvPr/>
        </p:nvSpPr>
        <p:spPr>
          <a:xfrm>
            <a:off x="1022350" y="8380990"/>
            <a:ext cx="10960100" cy="19558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Babylonians worshiping the image of the sun god</a:t>
            </a:r>
          </a:p>
        </p:txBody>
      </p:sp>
      <p:pic>
        <p:nvPicPr>
          <p:cNvPr id="623" name="british museum 2013 601 - Version 3.jpg" descr="british museum 2013 601 - Version 3.jpg"/>
          <p:cNvPicPr>
            <a:picLocks noChangeAspect="1"/>
          </p:cNvPicPr>
          <p:nvPr/>
        </p:nvPicPr>
        <p:blipFill>
          <a:blip r:embed="rId2"/>
          <a:stretch>
            <a:fillRect/>
          </a:stretch>
        </p:blipFill>
        <p:spPr>
          <a:xfrm>
            <a:off x="1066800" y="612824"/>
            <a:ext cx="10871200" cy="7658101"/>
          </a:xfrm>
          <a:prstGeom prst="rect">
            <a:avLst/>
          </a:prstGeom>
          <a:ln w="12700">
            <a:miter lim="400000"/>
          </a:ln>
        </p:spPr>
      </p:pic>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5" name="British musem assyria 119.jpg" descr="British musem assyria 119.jpg"/>
          <p:cNvPicPr>
            <a:picLocks noChangeAspect="1"/>
          </p:cNvPicPr>
          <p:nvPr/>
        </p:nvPicPr>
        <p:blipFill>
          <a:blip r:embed="rId2"/>
          <a:stretch>
            <a:fillRect/>
          </a:stretch>
        </p:blipFill>
        <p:spPr>
          <a:xfrm>
            <a:off x="908049" y="2857500"/>
            <a:ext cx="11188702" cy="6401293"/>
          </a:xfrm>
          <a:prstGeom prst="rect">
            <a:avLst/>
          </a:prstGeom>
          <a:ln w="12700">
            <a:miter lim="400000"/>
          </a:ln>
        </p:spPr>
      </p:pic>
      <p:sp>
        <p:nvSpPr>
          <p:cNvPr id="626" name="The sun god was also worshiped under the image of Asshur. The god carries a bow, reminding us of Nimrod “the mighty hunter” (Gen. 10). Assher was superimposed on a winged disc."/>
          <p:cNvSpPr txBox="1">
            <a:spLocks noGrp="1"/>
          </p:cNvSpPr>
          <p:nvPr>
            <p:ph type="body" sz="half" idx="1"/>
          </p:nvPr>
        </p:nvSpPr>
        <p:spPr>
          <a:xfrm>
            <a:off x="762000" y="563033"/>
            <a:ext cx="11480800" cy="2413001"/>
          </a:xfrm>
          <a:prstGeom prst="rect">
            <a:avLst/>
          </a:prstGeom>
        </p:spPr>
        <p:txBody>
          <a:bodyPr/>
          <a:lstStyle>
            <a:lvl1pPr algn="ctr">
              <a:defRPr sz="3400">
                <a:solidFill>
                  <a:srgbClr val="94E3FE"/>
                </a:solidFill>
              </a:defRPr>
            </a:lvl1pPr>
          </a:lstStyle>
          <a:p>
            <a:r>
              <a:t>The sun god was also worshiped under the image of Asshur. The god carries a bow, reminding us of Nimrod “the mighty hunter” (Gen. 10). Assher was superimposed on a winged disc.</a:t>
            </a:r>
          </a:p>
        </p:txBody>
      </p:sp>
    </p:spTree>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8" name="woolley ur of the chaldees 15.jpg" descr="woolley ur of the chaldees 15.jpg"/>
          <p:cNvPicPr>
            <a:picLocks noGrp="1"/>
          </p:cNvPicPr>
          <p:nvPr>
            <p:ph type="pic" idx="21"/>
          </p:nvPr>
        </p:nvPicPr>
        <p:blipFill>
          <a:blip r:embed="rId2"/>
          <a:stretch>
            <a:fillRect/>
          </a:stretch>
        </p:blipFill>
        <p:spPr>
          <a:xfrm>
            <a:off x="6412370" y="571500"/>
            <a:ext cx="6015794" cy="7962900"/>
          </a:xfrm>
          <a:prstGeom prst="rect">
            <a:avLst/>
          </a:prstGeom>
        </p:spPr>
      </p:pic>
      <p:sp>
        <p:nvSpPr>
          <p:cNvPr id="629" name="The stela of Ur-Nammu, one of the early rulers of Ur, has both symbols"/>
          <p:cNvSpPr txBox="1">
            <a:spLocks noGrp="1"/>
          </p:cNvSpPr>
          <p:nvPr>
            <p:ph type="body" sz="quarter" idx="1"/>
          </p:nvPr>
        </p:nvSpPr>
        <p:spPr>
          <a:xfrm>
            <a:off x="1130300" y="6197600"/>
            <a:ext cx="4686300" cy="3238500"/>
          </a:xfrm>
          <a:prstGeom prst="rect">
            <a:avLst/>
          </a:prstGeom>
        </p:spPr>
        <p:txBody>
          <a:bodyPr/>
          <a:lstStyle>
            <a:lvl1pPr>
              <a:defRPr sz="3400">
                <a:solidFill>
                  <a:srgbClr val="94E3FE"/>
                </a:solidFill>
              </a:defRPr>
            </a:lvl1pPr>
          </a:lstStyle>
          <a:p>
            <a:r>
              <a:t>The stela of Ur-Nammu, one of the early rulers of Ur, has both symbols</a:t>
            </a:r>
          </a:p>
        </p:txBody>
      </p:sp>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1" name="British Museum misc 391.jpg" descr="British Museum misc 391.jpg"/>
          <p:cNvPicPr>
            <a:picLocks noGrp="1"/>
          </p:cNvPicPr>
          <p:nvPr>
            <p:ph type="pic" idx="21"/>
          </p:nvPr>
        </p:nvPicPr>
        <p:blipFill>
          <a:blip r:embed="rId2"/>
          <a:stretch>
            <a:fillRect/>
          </a:stretch>
        </p:blipFill>
        <p:spPr>
          <a:xfrm>
            <a:off x="6701535" y="774700"/>
            <a:ext cx="5615151" cy="7429500"/>
          </a:xfrm>
          <a:prstGeom prst="rect">
            <a:avLst/>
          </a:prstGeom>
        </p:spPr>
      </p:pic>
      <p:sp>
        <p:nvSpPr>
          <p:cNvPr id="632" name="The moon god’s wife, Ningal, was one of the many goddesses"/>
          <p:cNvSpPr txBox="1">
            <a:spLocks noGrp="1"/>
          </p:cNvSpPr>
          <p:nvPr>
            <p:ph type="body" sz="quarter" idx="1"/>
          </p:nvPr>
        </p:nvSpPr>
        <p:spPr>
          <a:xfrm>
            <a:off x="1041400" y="6108700"/>
            <a:ext cx="5499100" cy="2641600"/>
          </a:xfrm>
          <a:prstGeom prst="rect">
            <a:avLst/>
          </a:prstGeom>
        </p:spPr>
        <p:txBody>
          <a:bodyPr/>
          <a:lstStyle>
            <a:lvl1pPr>
              <a:defRPr sz="3400">
                <a:solidFill>
                  <a:srgbClr val="94E3FE"/>
                </a:solidFill>
              </a:defRPr>
            </a:lvl1pPr>
          </a:lstStyle>
          <a:p>
            <a:r>
              <a:t>The moon god’s wife, Ningal, was one of the many goddesses</a:t>
            </a:r>
          </a:p>
        </p:txBody>
      </p:sp>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 name="british museum 2013 311.jpg" descr="british museum 2013 311.jpg"/>
          <p:cNvPicPr>
            <a:picLocks noGrp="1"/>
          </p:cNvPicPr>
          <p:nvPr>
            <p:ph type="pic" idx="21"/>
          </p:nvPr>
        </p:nvPicPr>
        <p:blipFill>
          <a:blip r:embed="rId2"/>
          <a:stretch>
            <a:fillRect/>
          </a:stretch>
        </p:blipFill>
        <p:spPr>
          <a:xfrm>
            <a:off x="6180667" y="781157"/>
            <a:ext cx="6083301" cy="8216686"/>
          </a:xfrm>
          <a:prstGeom prst="rect">
            <a:avLst/>
          </a:prstGeom>
        </p:spPr>
      </p:pic>
      <p:sp>
        <p:nvSpPr>
          <p:cNvPr id="635" name="There was Ishtar, Isis, Lama, Gula, Bau, and others."/>
          <p:cNvSpPr txBox="1">
            <a:spLocks noGrp="1"/>
          </p:cNvSpPr>
          <p:nvPr>
            <p:ph type="body" sz="quarter" idx="1"/>
          </p:nvPr>
        </p:nvSpPr>
        <p:spPr>
          <a:xfrm>
            <a:off x="1054100" y="6743700"/>
            <a:ext cx="4965700" cy="3390900"/>
          </a:xfrm>
          <a:prstGeom prst="rect">
            <a:avLst/>
          </a:prstGeom>
        </p:spPr>
        <p:txBody>
          <a:bodyPr/>
          <a:lstStyle>
            <a:lvl1pPr>
              <a:defRPr sz="3400">
                <a:solidFill>
                  <a:srgbClr val="94E3FE"/>
                </a:solidFill>
              </a:defRPr>
            </a:lvl1pPr>
          </a:lstStyle>
          <a:p>
            <a:r>
              <a:t>There was Ishtar, Isis, Lama, Gula, Bau, and others. </a:t>
            </a:r>
          </a:p>
        </p:txBody>
      </p:sp>
    </p:spTree>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7" name="british museum 45.jpg" descr="british museum 45.jpg"/>
          <p:cNvPicPr>
            <a:picLocks noGrp="1"/>
          </p:cNvPicPr>
          <p:nvPr>
            <p:ph type="pic" idx="21"/>
          </p:nvPr>
        </p:nvPicPr>
        <p:blipFill>
          <a:blip r:embed="rId2"/>
          <a:stretch>
            <a:fillRect/>
          </a:stretch>
        </p:blipFill>
        <p:spPr>
          <a:xfrm>
            <a:off x="6309699" y="787400"/>
            <a:ext cx="5920402" cy="7835900"/>
          </a:xfrm>
          <a:prstGeom prst="rect">
            <a:avLst/>
          </a:prstGeom>
        </p:spPr>
      </p:pic>
      <p:sp>
        <p:nvSpPr>
          <p:cNvPr id="638" name="Goddess worship began in Babel and spread throughout the earth."/>
          <p:cNvSpPr txBox="1">
            <a:spLocks noGrp="1"/>
          </p:cNvSpPr>
          <p:nvPr>
            <p:ph type="body" sz="quarter" idx="1"/>
          </p:nvPr>
        </p:nvSpPr>
        <p:spPr>
          <a:xfrm>
            <a:off x="1130300" y="6355556"/>
            <a:ext cx="4465539" cy="3042444"/>
          </a:xfrm>
          <a:prstGeom prst="rect">
            <a:avLst/>
          </a:prstGeom>
        </p:spPr>
        <p:txBody>
          <a:bodyPr/>
          <a:lstStyle>
            <a:lvl1pPr>
              <a:defRPr sz="3400">
                <a:solidFill>
                  <a:srgbClr val="94E3FE"/>
                </a:solidFill>
              </a:defRPr>
            </a:lvl1pPr>
          </a:lstStyle>
          <a:p>
            <a:r>
              <a:t>Goddess worship began in Babel and spread throughout the earth. </a:t>
            </a:r>
          </a:p>
        </p:txBody>
      </p:sp>
    </p:spTree>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0" name="British Museum misc 415 - Version 3.jpg" descr="British Museum misc 415 - Version 3.jpg"/>
          <p:cNvPicPr>
            <a:picLocks noGrp="1"/>
          </p:cNvPicPr>
          <p:nvPr>
            <p:ph type="pic" idx="21"/>
          </p:nvPr>
        </p:nvPicPr>
        <p:blipFill>
          <a:blip r:embed="rId2"/>
          <a:stretch>
            <a:fillRect/>
          </a:stretch>
        </p:blipFill>
        <p:spPr>
          <a:xfrm>
            <a:off x="6197600" y="606969"/>
            <a:ext cx="6263810" cy="8293101"/>
          </a:xfrm>
          <a:prstGeom prst="rect">
            <a:avLst/>
          </a:prstGeom>
        </p:spPr>
      </p:pic>
      <p:sp>
        <p:nvSpPr>
          <p:cNvPr id="641" name="Ishtar was worshipped under the image of a star."/>
          <p:cNvSpPr txBox="1">
            <a:spLocks noGrp="1"/>
          </p:cNvSpPr>
          <p:nvPr>
            <p:ph type="body" sz="quarter" idx="1"/>
          </p:nvPr>
        </p:nvSpPr>
        <p:spPr>
          <a:xfrm>
            <a:off x="1041400" y="6794500"/>
            <a:ext cx="5156200" cy="2616200"/>
          </a:xfrm>
          <a:prstGeom prst="rect">
            <a:avLst/>
          </a:prstGeom>
        </p:spPr>
        <p:txBody>
          <a:bodyPr/>
          <a:lstStyle>
            <a:lvl1pPr>
              <a:defRPr sz="3400">
                <a:solidFill>
                  <a:srgbClr val="94E3FE"/>
                </a:solidFill>
              </a:defRPr>
            </a:lvl1pPr>
          </a:lstStyle>
          <a:p>
            <a:r>
              <a:t>Ishtar was worshipped under the image of a star.</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2" name="archaeology-illustrated-- Ur 19th BC 58552.jpeg"/>
          <p:cNvGrpSpPr/>
          <p:nvPr/>
        </p:nvGrpSpPr>
        <p:grpSpPr>
          <a:xfrm>
            <a:off x="6929693" y="1078567"/>
            <a:ext cx="5149135" cy="6809066"/>
            <a:chOff x="0" y="0"/>
            <a:chExt cx="5149134" cy="6809065"/>
          </a:xfrm>
        </p:grpSpPr>
        <p:pic>
          <p:nvPicPr>
            <p:cNvPr id="361" name="archaeology-illustrated-- Ur 19th BC 58552.jpeg" descr="archaeology-illustrated-- Ur 19th BC 58552.jpeg"/>
            <p:cNvPicPr>
              <a:picLocks noChangeAspect="1"/>
            </p:cNvPicPr>
            <p:nvPr/>
          </p:nvPicPr>
          <p:blipFill>
            <a:blip r:embed="rId2"/>
            <a:srcRect l="26183" r="26183"/>
            <a:stretch>
              <a:fillRect/>
            </a:stretch>
          </p:blipFill>
          <p:spPr>
            <a:xfrm>
              <a:off x="76200" y="63500"/>
              <a:ext cx="5009435" cy="6669366"/>
            </a:xfrm>
            <a:prstGeom prst="rect">
              <a:avLst/>
            </a:prstGeom>
            <a:ln>
              <a:noFill/>
            </a:ln>
            <a:effectLst/>
          </p:spPr>
        </p:pic>
        <p:pic>
          <p:nvPicPr>
            <p:cNvPr id="360" name="archaeology-illustrated-- Ur 19th BC 58552.jpeg" descr="archaeology-illustrated-- Ur 19th BC 58552.jpeg"/>
            <p:cNvPicPr>
              <a:picLocks/>
            </p:cNvPicPr>
            <p:nvPr/>
          </p:nvPicPr>
          <p:blipFill>
            <a:blip r:embed="rId3"/>
            <a:stretch>
              <a:fillRect/>
            </a:stretch>
          </p:blipFill>
          <p:spPr>
            <a:xfrm>
              <a:off x="0" y="0"/>
              <a:ext cx="5149135" cy="6809066"/>
            </a:xfrm>
            <a:prstGeom prst="rect">
              <a:avLst/>
            </a:prstGeom>
            <a:effectLst/>
          </p:spPr>
        </p:pic>
      </p:grpSp>
      <p:sp>
        <p:nvSpPr>
          <p:cNvPr id="363" name="Abraham was living in Ur when God called him to leave his people and to journey to Canaan."/>
          <p:cNvSpPr txBox="1"/>
          <p:nvPr/>
        </p:nvSpPr>
        <p:spPr>
          <a:xfrm>
            <a:off x="986601" y="1167192"/>
            <a:ext cx="5149135" cy="43942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defRPr sz="3400" cap="none">
                <a:solidFill>
                  <a:srgbClr val="94E3FE"/>
                </a:solidFill>
              </a:defRPr>
            </a:lvl1pPr>
          </a:lstStyle>
          <a:p>
            <a:r>
              <a:t>Abraham was living in Ur when God called him to leave his people and to journey to Canaan.</a:t>
            </a:r>
          </a:p>
        </p:txBody>
      </p:sp>
    </p:spTree>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3" name="Louvre misc 367 - Version 2.jpg" descr="Louvre misc 367 - Version 2.jpg"/>
          <p:cNvPicPr>
            <a:picLocks noGrp="1"/>
          </p:cNvPicPr>
          <p:nvPr>
            <p:ph type="pic" idx="21"/>
          </p:nvPr>
        </p:nvPicPr>
        <p:blipFill>
          <a:blip r:embed="rId2"/>
          <a:stretch>
            <a:fillRect/>
          </a:stretch>
        </p:blipFill>
        <p:spPr>
          <a:xfrm>
            <a:off x="5816600" y="530769"/>
            <a:ext cx="6553200" cy="8678385"/>
          </a:xfrm>
          <a:prstGeom prst="rect">
            <a:avLst/>
          </a:prstGeom>
        </p:spPr>
      </p:pic>
      <p:sp>
        <p:nvSpPr>
          <p:cNvPr id="644" name="This monument shows an ancient Mesopotamian king under the symbols of the sun god (right), the moon god (center), and Ishtar (left)."/>
          <p:cNvSpPr txBox="1">
            <a:spLocks noGrp="1"/>
          </p:cNvSpPr>
          <p:nvPr>
            <p:ph type="body" sz="quarter" idx="1"/>
          </p:nvPr>
        </p:nvSpPr>
        <p:spPr>
          <a:xfrm>
            <a:off x="939800" y="4432300"/>
            <a:ext cx="4711700" cy="4940300"/>
          </a:xfrm>
          <a:prstGeom prst="rect">
            <a:avLst/>
          </a:prstGeom>
        </p:spPr>
        <p:txBody>
          <a:bodyPr/>
          <a:lstStyle>
            <a:lvl1pPr>
              <a:defRPr sz="3400">
                <a:solidFill>
                  <a:srgbClr val="94E3FE"/>
                </a:solidFill>
              </a:defRPr>
            </a:lvl1pPr>
          </a:lstStyle>
          <a:p>
            <a:r>
              <a:t>This monument shows an ancient Mesopotamian king under the symbols of the sun god (right), the moon god (center), and Ishtar (left).</a:t>
            </a:r>
          </a:p>
        </p:txBody>
      </p:sp>
    </p:spTree>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6" name="British Museum misc 427.jpg" descr="British Museum misc 427.jpg"/>
          <p:cNvPicPr>
            <a:picLocks noChangeAspect="1"/>
          </p:cNvPicPr>
          <p:nvPr/>
        </p:nvPicPr>
        <p:blipFill>
          <a:blip r:embed="rId2"/>
          <a:stretch>
            <a:fillRect/>
          </a:stretch>
        </p:blipFill>
        <p:spPr>
          <a:xfrm>
            <a:off x="1466850" y="639233"/>
            <a:ext cx="10071100" cy="6705601"/>
          </a:xfrm>
          <a:prstGeom prst="rect">
            <a:avLst/>
          </a:prstGeom>
          <a:ln w="12700">
            <a:miter lim="400000"/>
          </a:ln>
        </p:spPr>
      </p:pic>
      <p:sp>
        <p:nvSpPr>
          <p:cNvPr id="647" name="A Babylonian boundary stone with the star of Ishtar, the crescent of Sin, and the disc of Shamash, with a serpent at the top"/>
          <p:cNvSpPr txBox="1">
            <a:spLocks noGrp="1"/>
          </p:cNvSpPr>
          <p:nvPr>
            <p:ph type="body" sz="quarter" idx="1"/>
          </p:nvPr>
        </p:nvSpPr>
        <p:spPr>
          <a:xfrm>
            <a:off x="1653943" y="7518400"/>
            <a:ext cx="9696914" cy="1958446"/>
          </a:xfrm>
          <a:prstGeom prst="rect">
            <a:avLst/>
          </a:prstGeom>
        </p:spPr>
        <p:txBody>
          <a:bodyPr/>
          <a:lstStyle>
            <a:lvl1pPr algn="ctr">
              <a:defRPr sz="3400">
                <a:solidFill>
                  <a:srgbClr val="76D6FF"/>
                </a:solidFill>
              </a:defRPr>
            </a:lvl1pPr>
          </a:lstStyle>
          <a:p>
            <a:r>
              <a:t>A Babylonian boundary stone with the star of Ishtar, the crescent of Sin, and the disc of Shamash, with a serpent at the top</a:t>
            </a:r>
          </a:p>
        </p:txBody>
      </p:sp>
      <p:sp>
        <p:nvSpPr>
          <p:cNvPr id="648" name="ishtar"/>
          <p:cNvSpPr txBox="1"/>
          <p:nvPr/>
        </p:nvSpPr>
        <p:spPr>
          <a:xfrm>
            <a:off x="1887630" y="2565400"/>
            <a:ext cx="1689485" cy="584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ishtar</a:t>
            </a:r>
          </a:p>
        </p:txBody>
      </p:sp>
      <p:sp>
        <p:nvSpPr>
          <p:cNvPr id="649" name="sin"/>
          <p:cNvSpPr txBox="1"/>
          <p:nvPr/>
        </p:nvSpPr>
        <p:spPr>
          <a:xfrm>
            <a:off x="5430277" y="2095500"/>
            <a:ext cx="834109" cy="584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sin</a:t>
            </a:r>
          </a:p>
        </p:txBody>
      </p:sp>
      <p:sp>
        <p:nvSpPr>
          <p:cNvPr id="650" name="shamash"/>
          <p:cNvSpPr txBox="1"/>
          <p:nvPr/>
        </p:nvSpPr>
        <p:spPr>
          <a:xfrm>
            <a:off x="7416463" y="1752600"/>
            <a:ext cx="2297337" cy="584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shamash</a:t>
            </a:r>
          </a:p>
        </p:txBody>
      </p:sp>
    </p:spTree>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 name="Ur’s Tower"/>
          <p:cNvSpPr txBox="1">
            <a:spLocks noGrp="1"/>
          </p:cNvSpPr>
          <p:nvPr>
            <p:ph type="title"/>
          </p:nvPr>
        </p:nvSpPr>
        <p:spPr>
          <a:xfrm>
            <a:off x="1041400" y="787400"/>
            <a:ext cx="5956300" cy="2870200"/>
          </a:xfrm>
          <a:prstGeom prst="rect">
            <a:avLst/>
          </a:prstGeom>
        </p:spPr>
        <p:txBody>
          <a:bodyPr/>
          <a:lstStyle>
            <a:lvl1pPr>
              <a:defRPr sz="6400"/>
            </a:lvl1pPr>
          </a:lstStyle>
          <a:p>
            <a:r>
              <a:t>Ur’s Tower</a:t>
            </a:r>
          </a:p>
        </p:txBody>
      </p:sp>
      <p:sp>
        <p:nvSpPr>
          <p:cNvPr id="653" name="The central structure of ancient Ur was a gigantic staged tower or ziggurat devoted to the moon god."/>
          <p:cNvSpPr txBox="1">
            <a:spLocks noGrp="1"/>
          </p:cNvSpPr>
          <p:nvPr>
            <p:ph type="body" sz="quarter" idx="1"/>
          </p:nvPr>
        </p:nvSpPr>
        <p:spPr>
          <a:xfrm>
            <a:off x="1041400" y="3810000"/>
            <a:ext cx="4330700" cy="5499100"/>
          </a:xfrm>
          <a:prstGeom prst="rect">
            <a:avLst/>
          </a:prstGeom>
        </p:spPr>
        <p:txBody>
          <a:bodyPr/>
          <a:lstStyle>
            <a:lvl1pPr>
              <a:defRPr sz="3400">
                <a:solidFill>
                  <a:srgbClr val="94E3FE"/>
                </a:solidFill>
              </a:defRPr>
            </a:lvl1pPr>
          </a:lstStyle>
          <a:p>
            <a:r>
              <a:t>The central structure of ancient Ur was a gigantic staged tower or ziggurat devoted to the moon god. </a:t>
            </a:r>
          </a:p>
        </p:txBody>
      </p:sp>
      <p:grpSp>
        <p:nvGrpSpPr>
          <p:cNvPr id="656" name="1ENTEMANIKITOWERBABYLON.jpg"/>
          <p:cNvGrpSpPr/>
          <p:nvPr/>
        </p:nvGrpSpPr>
        <p:grpSpPr>
          <a:xfrm>
            <a:off x="6104635" y="660400"/>
            <a:ext cx="5829301" cy="7714612"/>
            <a:chOff x="0" y="0"/>
            <a:chExt cx="5829300" cy="7714611"/>
          </a:xfrm>
        </p:grpSpPr>
        <p:pic>
          <p:nvPicPr>
            <p:cNvPr id="655" name="1ENTEMANIKITOWERBABYLON.jpg" descr="1ENTEMANIKITOWERBABYLON.jpg"/>
            <p:cNvPicPr>
              <a:picLocks noChangeAspect="1"/>
            </p:cNvPicPr>
            <p:nvPr/>
          </p:nvPicPr>
          <p:blipFill>
            <a:blip r:embed="rId2"/>
            <a:srcRect l="1446" r="14151"/>
            <a:stretch>
              <a:fillRect/>
            </a:stretch>
          </p:blipFill>
          <p:spPr>
            <a:xfrm>
              <a:off x="76200" y="63500"/>
              <a:ext cx="5689600" cy="7574912"/>
            </a:xfrm>
            <a:prstGeom prst="rect">
              <a:avLst/>
            </a:prstGeom>
            <a:ln>
              <a:noFill/>
            </a:ln>
            <a:effectLst/>
          </p:spPr>
        </p:pic>
        <p:pic>
          <p:nvPicPr>
            <p:cNvPr id="654" name="1ENTEMANIKITOWERBABYLON.jpg" descr="1ENTEMANIKITOWERBABYLON.jpg"/>
            <p:cNvPicPr>
              <a:picLocks/>
            </p:cNvPicPr>
            <p:nvPr/>
          </p:nvPicPr>
          <p:blipFill>
            <a:blip r:embed="rId3"/>
            <a:stretch>
              <a:fillRect/>
            </a:stretch>
          </p:blipFill>
          <p:spPr>
            <a:xfrm>
              <a:off x="0" y="0"/>
              <a:ext cx="5829300" cy="7714612"/>
            </a:xfrm>
            <a:prstGeom prst="rect">
              <a:avLst/>
            </a:prstGeom>
            <a:effectLst/>
          </p:spPr>
        </p:pic>
      </p:grpSp>
    </p:spTree>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 name="Originally it was 200 x 150 feet at the base and stood at least 75 feet high. This is a partial reconstruction on the actual site today."/>
          <p:cNvSpPr txBox="1">
            <a:spLocks noGrp="1"/>
          </p:cNvSpPr>
          <p:nvPr>
            <p:ph type="body" sz="quarter" idx="1"/>
          </p:nvPr>
        </p:nvSpPr>
        <p:spPr>
          <a:xfrm>
            <a:off x="1105892" y="6624637"/>
            <a:ext cx="10793016" cy="2278063"/>
          </a:xfrm>
          <a:prstGeom prst="rect">
            <a:avLst/>
          </a:prstGeom>
        </p:spPr>
        <p:txBody>
          <a:bodyPr/>
          <a:lstStyle>
            <a:lvl1pPr algn="ctr">
              <a:defRPr sz="3400">
                <a:solidFill>
                  <a:srgbClr val="94E3FE"/>
                </a:solidFill>
              </a:defRPr>
            </a:lvl1pPr>
          </a:lstStyle>
          <a:p>
            <a:r>
              <a:t>Originally it was 200 x 150 feet at the base and stood at least 75 feet high. This is a partial reconstruction on the actual site today.</a:t>
            </a:r>
          </a:p>
        </p:txBody>
      </p:sp>
      <p:pic>
        <p:nvPicPr>
          <p:cNvPr id="659" name="ziggurat ur photo.jpg" descr="ziggurat ur photo.jpg"/>
          <p:cNvPicPr>
            <a:picLocks noChangeAspect="1"/>
          </p:cNvPicPr>
          <p:nvPr/>
        </p:nvPicPr>
        <p:blipFill>
          <a:blip r:embed="rId2"/>
          <a:srcRect l="2516" r="2516"/>
          <a:stretch>
            <a:fillRect/>
          </a:stretch>
        </p:blipFill>
        <p:spPr>
          <a:xfrm>
            <a:off x="681235" y="927100"/>
            <a:ext cx="11642461" cy="5258185"/>
          </a:xfrm>
          <a:prstGeom prst="rect">
            <a:avLst/>
          </a:prstGeom>
          <a:ln w="12700">
            <a:miter lim="400000"/>
          </a:ln>
        </p:spPr>
      </p:pic>
    </p:spTree>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 name="An aerial view from a flyover in an American Blackhawk helicopter in 2009"/>
          <p:cNvSpPr txBox="1">
            <a:spLocks noGrp="1"/>
          </p:cNvSpPr>
          <p:nvPr>
            <p:ph type="body" sz="quarter" idx="1"/>
          </p:nvPr>
        </p:nvSpPr>
        <p:spPr>
          <a:xfrm>
            <a:off x="1108323" y="7969250"/>
            <a:ext cx="10788154" cy="1466850"/>
          </a:xfrm>
          <a:prstGeom prst="rect">
            <a:avLst/>
          </a:prstGeom>
        </p:spPr>
        <p:txBody>
          <a:bodyPr/>
          <a:lstStyle>
            <a:lvl1pPr algn="ctr">
              <a:defRPr sz="3400">
                <a:solidFill>
                  <a:srgbClr val="94E3FE"/>
                </a:solidFill>
              </a:defRPr>
            </a:lvl1pPr>
          </a:lstStyle>
          <a:p>
            <a:r>
              <a:t>An aerial view from a flyover in an American Blackhawk helicopter in 2009 </a:t>
            </a:r>
          </a:p>
        </p:txBody>
      </p:sp>
      <p:pic>
        <p:nvPicPr>
          <p:cNvPr id="662" name="Ziggurat-of-Ur-9-19-2009.jpg" descr="Ziggurat-of-Ur-9-19-2009.jpg"/>
          <p:cNvPicPr>
            <a:picLocks noChangeAspect="1"/>
          </p:cNvPicPr>
          <p:nvPr/>
        </p:nvPicPr>
        <p:blipFill>
          <a:blip r:embed="rId2"/>
          <a:stretch>
            <a:fillRect/>
          </a:stretch>
        </p:blipFill>
        <p:spPr>
          <a:xfrm>
            <a:off x="1155700" y="692150"/>
            <a:ext cx="10693400" cy="7137400"/>
          </a:xfrm>
          <a:prstGeom prst="rect">
            <a:avLst/>
          </a:prstGeom>
          <a:ln w="12700">
            <a:miter lim="400000"/>
          </a:ln>
        </p:spPr>
      </p:pic>
    </p:spTree>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 name="Reconstruction of the tower"/>
          <p:cNvSpPr txBox="1">
            <a:spLocks noGrp="1"/>
          </p:cNvSpPr>
          <p:nvPr>
            <p:ph type="body" sz="quarter" idx="1"/>
          </p:nvPr>
        </p:nvSpPr>
        <p:spPr>
          <a:xfrm>
            <a:off x="1274167" y="8319690"/>
            <a:ext cx="10456466" cy="1433910"/>
          </a:xfrm>
          <a:prstGeom prst="rect">
            <a:avLst/>
          </a:prstGeom>
        </p:spPr>
        <p:txBody>
          <a:bodyPr/>
          <a:lstStyle>
            <a:lvl1pPr algn="ctr">
              <a:defRPr sz="3400">
                <a:solidFill>
                  <a:srgbClr val="94E3FE"/>
                </a:solidFill>
              </a:defRPr>
            </a:lvl1pPr>
          </a:lstStyle>
          <a:p>
            <a:r>
              <a:t>Reconstruction of the tower</a:t>
            </a:r>
          </a:p>
        </p:txBody>
      </p:sp>
      <p:grpSp>
        <p:nvGrpSpPr>
          <p:cNvPr id="667" name="l_44263fe29175402884ac0493b7e6e327.jpg"/>
          <p:cNvGrpSpPr/>
          <p:nvPr/>
        </p:nvGrpSpPr>
        <p:grpSpPr>
          <a:xfrm>
            <a:off x="1274167" y="564554"/>
            <a:ext cx="10533802" cy="7658101"/>
            <a:chOff x="0" y="0"/>
            <a:chExt cx="10533801" cy="7658100"/>
          </a:xfrm>
        </p:grpSpPr>
        <p:pic>
          <p:nvPicPr>
            <p:cNvPr id="666" name="l_44263fe29175402884ac0493b7e6e327.jpg" descr="l_44263fe29175402884ac0493b7e6e327.jpg"/>
            <p:cNvPicPr>
              <a:picLocks noChangeAspect="1"/>
            </p:cNvPicPr>
            <p:nvPr/>
          </p:nvPicPr>
          <p:blipFill>
            <a:blip r:embed="rId2"/>
            <a:stretch>
              <a:fillRect/>
            </a:stretch>
          </p:blipFill>
          <p:spPr>
            <a:xfrm>
              <a:off x="76200" y="63500"/>
              <a:ext cx="10394102" cy="7518400"/>
            </a:xfrm>
            <a:prstGeom prst="rect">
              <a:avLst/>
            </a:prstGeom>
            <a:ln>
              <a:noFill/>
            </a:ln>
            <a:effectLst/>
          </p:spPr>
        </p:pic>
        <p:pic>
          <p:nvPicPr>
            <p:cNvPr id="665" name="l_44263fe29175402884ac0493b7e6e327.jpg" descr="l_44263fe29175402884ac0493b7e6e327.jpg"/>
            <p:cNvPicPr>
              <a:picLocks/>
            </p:cNvPicPr>
            <p:nvPr/>
          </p:nvPicPr>
          <p:blipFill>
            <a:blip r:embed="rId3"/>
            <a:stretch>
              <a:fillRect/>
            </a:stretch>
          </p:blipFill>
          <p:spPr>
            <a:xfrm>
              <a:off x="0" y="0"/>
              <a:ext cx="10533802" cy="7658100"/>
            </a:xfrm>
            <a:prstGeom prst="rect">
              <a:avLst/>
            </a:prstGeom>
            <a:effectLst/>
          </p:spPr>
        </p:pic>
      </p:grpSp>
    </p:spTree>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 name="Reconstructive drawing of the tower"/>
          <p:cNvSpPr txBox="1">
            <a:spLocks noGrp="1"/>
          </p:cNvSpPr>
          <p:nvPr>
            <p:ph type="body" sz="quarter" idx="1"/>
          </p:nvPr>
        </p:nvSpPr>
        <p:spPr>
          <a:xfrm>
            <a:off x="1043086" y="7493000"/>
            <a:ext cx="10918628" cy="850900"/>
          </a:xfrm>
          <a:prstGeom prst="rect">
            <a:avLst/>
          </a:prstGeom>
        </p:spPr>
        <p:txBody>
          <a:bodyPr/>
          <a:lstStyle>
            <a:lvl1pPr algn="ctr">
              <a:defRPr sz="3400">
                <a:solidFill>
                  <a:srgbClr val="94E3FE"/>
                </a:solidFill>
              </a:defRPr>
            </a:lvl1pPr>
          </a:lstStyle>
          <a:p>
            <a:r>
              <a:t>Reconstructive drawing of the tower</a:t>
            </a:r>
          </a:p>
        </p:txBody>
      </p:sp>
      <p:grpSp>
        <p:nvGrpSpPr>
          <p:cNvPr id="672" name="UROFTHECHALDEES.jpg"/>
          <p:cNvGrpSpPr/>
          <p:nvPr/>
        </p:nvGrpSpPr>
        <p:grpSpPr>
          <a:xfrm>
            <a:off x="679450" y="762000"/>
            <a:ext cx="11645900" cy="6444468"/>
            <a:chOff x="0" y="0"/>
            <a:chExt cx="11645900" cy="6444467"/>
          </a:xfrm>
        </p:grpSpPr>
        <p:pic>
          <p:nvPicPr>
            <p:cNvPr id="671" name="UROFTHECHALDEES.jpg" descr="UROFTHECHALDEES.jpg"/>
            <p:cNvPicPr>
              <a:picLocks noChangeAspect="1"/>
            </p:cNvPicPr>
            <p:nvPr/>
          </p:nvPicPr>
          <p:blipFill>
            <a:blip r:embed="rId2"/>
            <a:stretch>
              <a:fillRect/>
            </a:stretch>
          </p:blipFill>
          <p:spPr>
            <a:xfrm>
              <a:off x="76200" y="63500"/>
              <a:ext cx="11506200" cy="6304768"/>
            </a:xfrm>
            <a:prstGeom prst="rect">
              <a:avLst/>
            </a:prstGeom>
            <a:ln>
              <a:noFill/>
            </a:ln>
            <a:effectLst/>
          </p:spPr>
        </p:pic>
        <p:pic>
          <p:nvPicPr>
            <p:cNvPr id="670" name="UROFTHECHALDEES.jpg" descr="UROFTHECHALDEES.jpg"/>
            <p:cNvPicPr>
              <a:picLocks/>
            </p:cNvPicPr>
            <p:nvPr/>
          </p:nvPicPr>
          <p:blipFill>
            <a:blip r:embed="rId3"/>
            <a:stretch>
              <a:fillRect/>
            </a:stretch>
          </p:blipFill>
          <p:spPr>
            <a:xfrm>
              <a:off x="0" y="0"/>
              <a:ext cx="11645900" cy="6444468"/>
            </a:xfrm>
            <a:prstGeom prst="rect">
              <a:avLst/>
            </a:prstGeom>
            <a:effectLst/>
          </p:spPr>
        </p:pic>
      </p:grpSp>
    </p:spTree>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 name="Reconstructive drawing of the city of Ur with the tower on the right"/>
          <p:cNvSpPr txBox="1">
            <a:spLocks noGrp="1"/>
          </p:cNvSpPr>
          <p:nvPr>
            <p:ph type="body" sz="quarter" idx="1"/>
          </p:nvPr>
        </p:nvSpPr>
        <p:spPr>
          <a:xfrm>
            <a:off x="1987550" y="7963396"/>
            <a:ext cx="9029700" cy="1790204"/>
          </a:xfrm>
          <a:prstGeom prst="rect">
            <a:avLst/>
          </a:prstGeom>
        </p:spPr>
        <p:txBody>
          <a:bodyPr/>
          <a:lstStyle>
            <a:lvl1pPr algn="ctr">
              <a:defRPr sz="3400">
                <a:solidFill>
                  <a:srgbClr val="94E3FE"/>
                </a:solidFill>
              </a:defRPr>
            </a:lvl1pPr>
          </a:lstStyle>
          <a:p>
            <a:r>
              <a:t>Reconstructive drawing of the city of Ur with the tower on the right</a:t>
            </a:r>
          </a:p>
        </p:txBody>
      </p:sp>
      <p:grpSp>
        <p:nvGrpSpPr>
          <p:cNvPr id="677" name="UrCityofAbrahamTempleComplexoftheMoon-godNanna2000BC-1.jpg"/>
          <p:cNvGrpSpPr/>
          <p:nvPr/>
        </p:nvGrpSpPr>
        <p:grpSpPr>
          <a:xfrm>
            <a:off x="700265" y="457200"/>
            <a:ext cx="11604270" cy="7416800"/>
            <a:chOff x="0" y="0"/>
            <a:chExt cx="11604269" cy="7416800"/>
          </a:xfrm>
        </p:grpSpPr>
        <p:pic>
          <p:nvPicPr>
            <p:cNvPr id="676" name="UrCityofAbrahamTempleComplexoftheMoon-godNanna2000BC-1.jpg" descr="UrCityofAbrahamTempleComplexoftheMoon-godNanna2000BC-1.jpg"/>
            <p:cNvPicPr>
              <a:picLocks noChangeAspect="1"/>
            </p:cNvPicPr>
            <p:nvPr/>
          </p:nvPicPr>
          <p:blipFill>
            <a:blip r:embed="rId2"/>
            <a:stretch>
              <a:fillRect/>
            </a:stretch>
          </p:blipFill>
          <p:spPr>
            <a:xfrm>
              <a:off x="76200" y="63500"/>
              <a:ext cx="11464570" cy="7277100"/>
            </a:xfrm>
            <a:prstGeom prst="rect">
              <a:avLst/>
            </a:prstGeom>
            <a:ln>
              <a:noFill/>
            </a:ln>
            <a:effectLst/>
          </p:spPr>
        </p:pic>
        <p:pic>
          <p:nvPicPr>
            <p:cNvPr id="675" name="UrCityofAbrahamTempleComplexoftheMoon-godNanna2000BC-1.jpg" descr="UrCityofAbrahamTempleComplexoftheMoon-godNanna2000BC-1.jpg"/>
            <p:cNvPicPr>
              <a:picLocks/>
            </p:cNvPicPr>
            <p:nvPr/>
          </p:nvPicPr>
          <p:blipFill>
            <a:blip r:embed="rId3"/>
            <a:stretch>
              <a:fillRect/>
            </a:stretch>
          </p:blipFill>
          <p:spPr>
            <a:xfrm>
              <a:off x="0" y="0"/>
              <a:ext cx="11604270" cy="7416800"/>
            </a:xfrm>
            <a:prstGeom prst="rect">
              <a:avLst/>
            </a:prstGeom>
            <a:effectLst/>
          </p:spPr>
        </p:pic>
      </p:grpSp>
    </p:spTree>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 name="The tower was called “the mountain of God” and the stages depicted “a ladder to and from heaven” (Woolley). The towers were not intended to reach to heaven physically, but to be a bridge between heaven and earth, God and man, through mystical religion."/>
          <p:cNvSpPr txBox="1">
            <a:spLocks noGrp="1"/>
          </p:cNvSpPr>
          <p:nvPr>
            <p:ph type="body" sz="half" idx="1"/>
          </p:nvPr>
        </p:nvSpPr>
        <p:spPr>
          <a:xfrm>
            <a:off x="774700" y="1278466"/>
            <a:ext cx="5867400" cy="6680201"/>
          </a:xfrm>
          <a:prstGeom prst="rect">
            <a:avLst/>
          </a:prstGeom>
        </p:spPr>
        <p:txBody>
          <a:bodyPr/>
          <a:lstStyle/>
          <a:p>
            <a:pPr>
              <a:defRPr sz="3400">
                <a:solidFill>
                  <a:srgbClr val="94E3FE"/>
                </a:solidFill>
              </a:defRPr>
            </a:pPr>
            <a:r>
              <a:t>The tower was called “the mountain of God” and the stages depicted “</a:t>
            </a:r>
            <a:r>
              <a:rPr>
                <a:solidFill>
                  <a:srgbClr val="FFFFFF"/>
                </a:solidFill>
              </a:rPr>
              <a:t>a ladder to and from heaven</a:t>
            </a:r>
            <a:r>
              <a:t>” (Woolley). The towers were not intended to reach to heaven physically, but to be a bridge between heaven and earth, God and man, through mystical religion.</a:t>
            </a:r>
          </a:p>
        </p:txBody>
      </p:sp>
      <p:grpSp>
        <p:nvGrpSpPr>
          <p:cNvPr id="682" name="1ENTEMANIKITOWERBABYLON.jpg"/>
          <p:cNvGrpSpPr/>
          <p:nvPr/>
        </p:nvGrpSpPr>
        <p:grpSpPr>
          <a:xfrm>
            <a:off x="6955760" y="1354666"/>
            <a:ext cx="4995109" cy="6604001"/>
            <a:chOff x="0" y="0"/>
            <a:chExt cx="4995107" cy="6604000"/>
          </a:xfrm>
        </p:grpSpPr>
        <p:pic>
          <p:nvPicPr>
            <p:cNvPr id="681" name="1ENTEMANIKITOWERBABYLON.jpg" descr="1ENTEMANIKITOWERBABYLON.jpg"/>
            <p:cNvPicPr>
              <a:picLocks noChangeAspect="1"/>
            </p:cNvPicPr>
            <p:nvPr/>
          </p:nvPicPr>
          <p:blipFill>
            <a:blip r:embed="rId2"/>
            <a:srcRect l="1446" r="14152"/>
            <a:stretch>
              <a:fillRect/>
            </a:stretch>
          </p:blipFill>
          <p:spPr>
            <a:xfrm>
              <a:off x="76200" y="63500"/>
              <a:ext cx="4855408" cy="6464300"/>
            </a:xfrm>
            <a:prstGeom prst="rect">
              <a:avLst/>
            </a:prstGeom>
            <a:ln>
              <a:noFill/>
            </a:ln>
            <a:effectLst/>
          </p:spPr>
        </p:pic>
        <p:pic>
          <p:nvPicPr>
            <p:cNvPr id="680" name="1ENTEMANIKITOWERBABYLON.jpg" descr="1ENTEMANIKITOWERBABYLON.jpg"/>
            <p:cNvPicPr>
              <a:picLocks/>
            </p:cNvPicPr>
            <p:nvPr/>
          </p:nvPicPr>
          <p:blipFill>
            <a:blip r:embed="rId3"/>
            <a:stretch>
              <a:fillRect/>
            </a:stretch>
          </p:blipFill>
          <p:spPr>
            <a:xfrm>
              <a:off x="0" y="0"/>
              <a:ext cx="4995108" cy="6604000"/>
            </a:xfrm>
            <a:prstGeom prst="rect">
              <a:avLst/>
            </a:prstGeom>
            <a:effectLst/>
          </p:spPr>
        </p:pic>
      </p:grpSp>
    </p:spTree>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 name="Nabonidus, king of Babylon, restored the Ur tower in his day (c. 550 B.C.) and said that it was originally built 1,500 years earlier, which would have been about 2050 BC. This takes us back to about two centuries after God confounded Nimrod’s Babel."/>
          <p:cNvSpPr txBox="1">
            <a:spLocks noGrp="1"/>
          </p:cNvSpPr>
          <p:nvPr>
            <p:ph type="body" sz="half" idx="1"/>
          </p:nvPr>
        </p:nvSpPr>
        <p:spPr>
          <a:xfrm>
            <a:off x="893233" y="1354666"/>
            <a:ext cx="5867401" cy="6845301"/>
          </a:xfrm>
          <a:prstGeom prst="rect">
            <a:avLst/>
          </a:prstGeom>
        </p:spPr>
        <p:txBody>
          <a:bodyPr/>
          <a:lstStyle>
            <a:lvl1pPr>
              <a:defRPr sz="3400">
                <a:solidFill>
                  <a:srgbClr val="94E3FE"/>
                </a:solidFill>
              </a:defRPr>
            </a:lvl1pPr>
          </a:lstStyle>
          <a:p>
            <a:r>
              <a:t>Nabonidus, king of Babylon, restored the Ur tower in his day (c. 550 B.C.) and said that it was originally built 1,500 years earlier, which would have been about 2050 BC. This takes us back to about two centuries after God confounded Nimrod’s Babel.</a:t>
            </a:r>
          </a:p>
        </p:txBody>
      </p:sp>
      <p:grpSp>
        <p:nvGrpSpPr>
          <p:cNvPr id="687" name="1ENTEMANIKITOWERBABYLON.jpg"/>
          <p:cNvGrpSpPr/>
          <p:nvPr/>
        </p:nvGrpSpPr>
        <p:grpSpPr>
          <a:xfrm>
            <a:off x="6955760" y="1354666"/>
            <a:ext cx="4995109" cy="6604001"/>
            <a:chOff x="0" y="0"/>
            <a:chExt cx="4995107" cy="6604000"/>
          </a:xfrm>
        </p:grpSpPr>
        <p:pic>
          <p:nvPicPr>
            <p:cNvPr id="686" name="1ENTEMANIKITOWERBABYLON.jpg" descr="1ENTEMANIKITOWERBABYLON.jpg"/>
            <p:cNvPicPr>
              <a:picLocks noChangeAspect="1"/>
            </p:cNvPicPr>
            <p:nvPr/>
          </p:nvPicPr>
          <p:blipFill>
            <a:blip r:embed="rId2"/>
            <a:srcRect l="1446" r="14152"/>
            <a:stretch>
              <a:fillRect/>
            </a:stretch>
          </p:blipFill>
          <p:spPr>
            <a:xfrm>
              <a:off x="76200" y="63500"/>
              <a:ext cx="4855408" cy="6464300"/>
            </a:xfrm>
            <a:prstGeom prst="rect">
              <a:avLst/>
            </a:prstGeom>
            <a:ln>
              <a:noFill/>
            </a:ln>
            <a:effectLst/>
          </p:spPr>
        </p:pic>
        <p:pic>
          <p:nvPicPr>
            <p:cNvPr id="685" name="1ENTEMANIKITOWERBABYLON.jpg" descr="1ENTEMANIKITOWERBABYLON.jpg"/>
            <p:cNvPicPr>
              <a:picLocks/>
            </p:cNvPicPr>
            <p:nvPr/>
          </p:nvPicPr>
          <p:blipFill>
            <a:blip r:embed="rId3"/>
            <a:stretch>
              <a:fillRect/>
            </a:stretch>
          </p:blipFill>
          <p:spPr>
            <a:xfrm>
              <a:off x="0" y="0"/>
              <a:ext cx="4995108" cy="6604000"/>
            </a:xfrm>
            <a:prstGeom prst="rect">
              <a:avLst/>
            </a:prstGeom>
            <a:effectLst/>
          </p:spPr>
        </p:pic>
      </p:gr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TotalTime>
  <Words>2850</Words>
  <Application>Microsoft Office PowerPoint</Application>
  <PresentationFormat>Custom</PresentationFormat>
  <Paragraphs>196</Paragraphs>
  <Slides>123</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123</vt:i4>
      </vt:variant>
    </vt:vector>
  </HeadingPairs>
  <TitlesOfParts>
    <vt:vector size="125" baseType="lpstr">
      <vt:lpstr>Arial</vt:lpstr>
      <vt:lpstr>Blueprint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Ur’s Advanced Civilization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Ur’s Jewelry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Ur’s International Commerce</vt:lpstr>
      <vt:lpstr>PowerPoint Presentation</vt:lpstr>
      <vt:lpstr>PowerPoint Presentation</vt:lpstr>
      <vt:lpstr>PowerPoint Presentation</vt:lpstr>
      <vt:lpstr>PowerPoint Presentation</vt:lpstr>
      <vt:lpstr>PowerPoint Presentation</vt:lpstr>
      <vt:lpstr>Ur’s Music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Royal Standard of Ur</vt:lpstr>
      <vt:lpstr>The Royal Standard of Ur</vt:lpstr>
      <vt:lpstr>Military Scene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Banquet Scene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Ur’s literacy</vt:lpstr>
      <vt:lpstr>PowerPoint Presentation</vt:lpstr>
      <vt:lpstr>PowerPoint Presentation</vt:lpstr>
      <vt:lpstr>PowerPoint Presentation</vt:lpstr>
      <vt:lpstr>PowerPoint Presentation</vt:lpstr>
      <vt:lpstr>PowerPoint Presentation</vt:lpstr>
      <vt:lpstr>PowerPoint Presentation</vt:lpstr>
      <vt:lpstr>Ur’s idolatry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Ur’s Tower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Mass Suicide and Human Sacrifice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Confirmation of the Bible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2023-06-01T22:49:27Z</dcterms:modified>
</cp:coreProperties>
</file>